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3" r:id="rId2"/>
    <p:sldId id="287" r:id="rId3"/>
    <p:sldId id="291" r:id="rId4"/>
    <p:sldId id="284" r:id="rId5"/>
    <p:sldId id="285" r:id="rId6"/>
    <p:sldId id="286" r:id="rId7"/>
    <p:sldId id="288" r:id="rId8"/>
    <p:sldId id="289" r:id="rId9"/>
    <p:sldId id="290" r:id="rId10"/>
    <p:sldId id="293" r:id="rId11"/>
    <p:sldId id="292" r:id="rId12"/>
    <p:sldId id="299" r:id="rId13"/>
    <p:sldId id="300" r:id="rId14"/>
    <p:sldId id="301" r:id="rId15"/>
    <p:sldId id="297" r:id="rId16"/>
    <p:sldId id="298" r:id="rId17"/>
  </p:sldIdLst>
  <p:sldSz cx="9144000" cy="6858000" type="screen4x3"/>
  <p:notesSz cx="6858000" cy="9144000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8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8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8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8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8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EC0"/>
    <a:srgbClr val="D3D3F1"/>
    <a:srgbClr val="CCFFFF"/>
    <a:srgbClr val="996600"/>
    <a:srgbClr val="CC3300"/>
    <a:srgbClr val="993300"/>
    <a:srgbClr val="990000"/>
    <a:srgbClr val="8000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3" autoAdjust="0"/>
    <p:restoredTop sz="83269" autoAdjust="0"/>
  </p:normalViewPr>
  <p:slideViewPr>
    <p:cSldViewPr>
      <p:cViewPr varScale="1">
        <p:scale>
          <a:sx n="95" d="100"/>
          <a:sy n="95" d="100"/>
        </p:scale>
        <p:origin x="2580" y="108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784A480-1DE9-4DCE-A1D2-63BED224C492}" type="datetimeFigureOut">
              <a:rPr lang="fr-FR"/>
              <a:pPr>
                <a:defRPr/>
              </a:pPr>
              <a:t>24/03/2022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4311DE0-13A6-4629-99B3-A3085BB6163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074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Attention à l’emplacement</a:t>
            </a:r>
            <a:r>
              <a:rPr lang="fr-FR" baseline="0" dirty="0"/>
              <a:t> du N° de #</a:t>
            </a:r>
          </a:p>
          <a:p>
            <a:r>
              <a:rPr lang="fr-FR" baseline="0" dirty="0"/>
              <a:t>Attention des animations mais pas trop</a:t>
            </a:r>
          </a:p>
          <a:p>
            <a:r>
              <a:rPr lang="fr-FR" baseline="0" dirty="0"/>
              <a:t>Attention ¾ couleurs différentes c’est tout</a:t>
            </a:r>
          </a:p>
          <a:p>
            <a:r>
              <a:rPr lang="fr-FR" baseline="0" dirty="0"/>
              <a:t>Attention des fonds clairs plutôt car plus lisibles</a:t>
            </a:r>
          </a:p>
          <a:p>
            <a:r>
              <a:rPr lang="fr-FR" baseline="0" dirty="0"/>
              <a:t>Police assez grandes (taille 16 minimum)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311DE0-13A6-4629-99B3-A3085BB61632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5774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311DE0-13A6-4629-99B3-A3085BB61632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577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311DE0-13A6-4629-99B3-A3085BB61632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0578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fr-CA" altLang="fr-FR" sz="1200" i="0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Il s’agit de donner les grandes lignes de la façon dont vous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A" altLang="fr-FR" sz="1200" i="0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vous y êtes pris pour concevoir et développer vos prototypes.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A" altLang="fr-FR" sz="1200" i="0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Les exprimer de manière </a:t>
            </a:r>
            <a:r>
              <a:rPr lang="fr-CA" altLang="fr-FR" sz="1200" i="0" u="sng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chronologique</a:t>
            </a:r>
            <a:r>
              <a:rPr lang="fr-CA" altLang="fr-FR" sz="1200" i="0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311DE0-13A6-4629-99B3-A3085BB61632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45360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311DE0-13A6-4629-99B3-A3085BB61632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59238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i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311DE0-13A6-4629-99B3-A3085BB61632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5774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i="0" dirty="0"/>
              <a:t>Coupler la # la version</a:t>
            </a:r>
            <a:r>
              <a:rPr lang="fr-FR" i="0" baseline="0" dirty="0"/>
              <a:t> orale</a:t>
            </a:r>
            <a:endParaRPr lang="fr-FR" i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311DE0-13A6-4629-99B3-A3085BB61632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577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Présenter un maximu</a:t>
            </a:r>
            <a:r>
              <a:rPr lang="fr-FR" baseline="0" dirty="0"/>
              <a:t>m de documentation</a:t>
            </a:r>
          </a:p>
          <a:p>
            <a:r>
              <a:rPr lang="fr-FR" baseline="0" dirty="0"/>
              <a:t>Présenter un maximum de chiffres et les justifier ou les expliquer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311DE0-13A6-4629-99B3-A3085BB61632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577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311DE0-13A6-4629-99B3-A3085BB61632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577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311DE0-13A6-4629-99B3-A3085BB61632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577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i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311DE0-13A6-4629-99B3-A3085BB61632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577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311DE0-13A6-4629-99B3-A3085BB61632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577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311DE0-13A6-4629-99B3-A3085BB61632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5774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Présenter un maximu</a:t>
            </a:r>
            <a:r>
              <a:rPr lang="fr-FR" baseline="0" dirty="0"/>
              <a:t>m de documentation</a:t>
            </a:r>
          </a:p>
          <a:p>
            <a:r>
              <a:rPr lang="fr-FR" baseline="0" dirty="0"/>
              <a:t>Présenter un maximum de chiffres et les justifier ou les expliquer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311DE0-13A6-4629-99B3-A3085BB61632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577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fr-CA" altLang="fr-FR" sz="1200" i="0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Il s’agit de donner les grandes lignes de la façon dont vous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A" altLang="fr-FR" sz="1200" i="0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vous y êtes pris pour résoudre le problème. Les exprimer de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A" altLang="fr-FR" sz="1200" i="0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manière </a:t>
            </a:r>
            <a:r>
              <a:rPr lang="fr-CA" altLang="fr-FR" sz="1200" i="0" u="sng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chronologique</a:t>
            </a:r>
            <a:r>
              <a:rPr lang="fr-CA" altLang="fr-FR" sz="1200" i="0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311DE0-13A6-4629-99B3-A3085BB61632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577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BE6B4212-FCB2-4F70-84E0-11D87E2FFB1C}"/>
              </a:ext>
            </a:extLst>
          </p:cNvPr>
          <p:cNvSpPr txBox="1"/>
          <p:nvPr userDrawn="1"/>
        </p:nvSpPr>
        <p:spPr>
          <a:xfrm>
            <a:off x="4561924" y="465550"/>
            <a:ext cx="720000" cy="380480"/>
          </a:xfrm>
          <a:prstGeom prst="rect">
            <a:avLst/>
          </a:prstGeom>
          <a:solidFill>
            <a:srgbClr val="CCFFFF"/>
          </a:solidFill>
          <a:ln w="28575">
            <a:solidFill>
              <a:schemeClr val="bg1"/>
            </a:solidFill>
          </a:ln>
        </p:spPr>
        <p:txBody>
          <a:bodyPr wrap="square" tIns="36000" bIns="36000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8AEE8EC-72B6-434D-824E-1D21FD292F4A}"/>
              </a:ext>
            </a:extLst>
          </p:cNvPr>
          <p:cNvSpPr txBox="1"/>
          <p:nvPr userDrawn="1"/>
        </p:nvSpPr>
        <p:spPr>
          <a:xfrm>
            <a:off x="5837451" y="465550"/>
            <a:ext cx="720000" cy="380480"/>
          </a:xfrm>
          <a:prstGeom prst="rect">
            <a:avLst/>
          </a:prstGeom>
          <a:solidFill>
            <a:srgbClr val="CCFFFF"/>
          </a:solidFill>
          <a:ln w="28575">
            <a:solidFill>
              <a:schemeClr val="bg1"/>
            </a:solidFill>
          </a:ln>
        </p:spPr>
        <p:txBody>
          <a:bodyPr wrap="square" tIns="36000" bIns="36000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II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D06AE7C-4341-403E-87AD-F2BBD564FCE7}"/>
              </a:ext>
            </a:extLst>
          </p:cNvPr>
          <p:cNvSpPr txBox="1"/>
          <p:nvPr userDrawn="1"/>
        </p:nvSpPr>
        <p:spPr>
          <a:xfrm>
            <a:off x="7112978" y="465550"/>
            <a:ext cx="720000" cy="380480"/>
          </a:xfrm>
          <a:prstGeom prst="rect">
            <a:avLst/>
          </a:prstGeom>
          <a:solidFill>
            <a:srgbClr val="CCFFFF"/>
          </a:solidFill>
          <a:ln w="28575">
            <a:solidFill>
              <a:schemeClr val="bg1"/>
            </a:solidFill>
          </a:ln>
        </p:spPr>
        <p:txBody>
          <a:bodyPr wrap="square" tIns="36000" bIns="36000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III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6ACA0C2-987F-4AC3-A7A8-3175D697B767}"/>
              </a:ext>
            </a:extLst>
          </p:cNvPr>
          <p:cNvSpPr txBox="1"/>
          <p:nvPr userDrawn="1"/>
        </p:nvSpPr>
        <p:spPr>
          <a:xfrm>
            <a:off x="8388504" y="465550"/>
            <a:ext cx="720000" cy="380480"/>
          </a:xfrm>
          <a:prstGeom prst="rect">
            <a:avLst/>
          </a:prstGeom>
          <a:solidFill>
            <a:srgbClr val="CCFFFF"/>
          </a:solidFill>
          <a:ln w="28575">
            <a:solidFill>
              <a:schemeClr val="bg1"/>
            </a:solidFill>
          </a:ln>
        </p:spPr>
        <p:txBody>
          <a:bodyPr wrap="square" tIns="36000" bIns="36000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IV</a:t>
            </a:r>
          </a:p>
        </p:txBody>
      </p:sp>
    </p:spTree>
    <p:extLst>
      <p:ext uri="{BB962C8B-B14F-4D97-AF65-F5344CB8AC3E}">
        <p14:creationId xmlns:p14="http://schemas.microsoft.com/office/powerpoint/2010/main" val="675779140"/>
      </p:ext>
    </p:extLst>
  </p:cSld>
  <p:clrMapOvr>
    <a:masterClrMapping/>
  </p:clrMapOvr>
  <p:transition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475" y="246887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613025" y="4926013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46639705"/>
      </p:ext>
    </p:extLst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613025" y="4926013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60989252"/>
      </p:ext>
    </p:extLst>
  </p:cSld>
  <p:clrMapOvr>
    <a:masterClrMapping/>
  </p:clrMapOvr>
  <p:transition spd="med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10017347"/>
      </p:ext>
    </p:extLst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475" y="246887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613025" y="4926013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3005088"/>
      </p:ext>
    </p:extLst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613025" y="4926013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17291164"/>
      </p:ext>
    </p:extLst>
  </p:cSld>
  <p:clrMapOvr>
    <a:masterClrMapping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475" y="246887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2613025" y="4926013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05360390"/>
      </p:ext>
    </p:extLst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475" y="2468875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2613025" y="4926013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11394906"/>
      </p:ext>
    </p:extLst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475" y="246887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2613025" y="4926013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29053694"/>
      </p:ext>
    </p:extLst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2613025" y="4926013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87760988"/>
      </p:ext>
    </p:extLst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2613025" y="4926013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94111121"/>
      </p:ext>
    </p:extLst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2613025" y="4926013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16518564"/>
      </p:ext>
    </p:extLst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4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WordArt 13"/>
          <p:cNvSpPr>
            <a:spLocks noChangeArrowheads="1" noChangeShapeType="1" noTextEdit="1"/>
          </p:cNvSpPr>
          <p:nvPr userDrawn="1"/>
        </p:nvSpPr>
        <p:spPr bwMode="auto">
          <a:xfrm>
            <a:off x="-20016" y="0"/>
            <a:ext cx="5109671" cy="2464113"/>
          </a:xfrm>
          <a:prstGeom prst="rect">
            <a:avLst/>
          </a:prstGeom>
          <a:effectLst>
            <a:outerShdw blurRad="50800" dist="38100" dir="2700000" sx="200000" sy="200000" algn="tl" rotWithShape="0">
              <a:prstClr val="black">
                <a:alpha val="70000"/>
              </a:prstClr>
            </a:outerShdw>
            <a:reflection blurRad="6350" stA="52000" endA="300" endPos="3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fr-FR" sz="3600" kern="10" dirty="0">
                <a:solidFill>
                  <a:srgbClr val="FFFFFF"/>
                </a:solidFill>
                <a:latin typeface="Verdana"/>
                <a:ea typeface="Verdana"/>
                <a:cs typeface="Verdana"/>
              </a:rPr>
              <a:t>SI</a:t>
            </a:r>
          </a:p>
        </p:txBody>
      </p:sp>
      <p:sp>
        <p:nvSpPr>
          <p:cNvPr id="1028" name="Rectangle 2"/>
          <p:cNvSpPr>
            <a:spLocks noChangeArrowheads="1"/>
          </p:cNvSpPr>
          <p:nvPr userDrawn="1"/>
        </p:nvSpPr>
        <p:spPr bwMode="auto">
          <a:xfrm>
            <a:off x="4716017" y="2002694"/>
            <a:ext cx="4427984" cy="41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auto">
          <a:xfrm>
            <a:off x="-13904" y="2179925"/>
            <a:ext cx="1384300" cy="4680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fr-FR" altLang="fr-FR"/>
          </a:p>
        </p:txBody>
      </p:sp>
      <p:pic>
        <p:nvPicPr>
          <p:cNvPr id="1030" name="Image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27" y="5301208"/>
            <a:ext cx="1163637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5DB7FA49-5B8B-4167-BC21-36FDE30C066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719276" y="45641"/>
            <a:ext cx="4427984" cy="41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39869972-8522-4085-AB87-8A9C9273E69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419475" y="52937"/>
            <a:ext cx="5724525" cy="40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144000" bIns="0"/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0" hangingPunct="0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None/>
              <a:defRPr/>
            </a:pPr>
            <a:r>
              <a:rPr kumimoji="1" lang="fr-FR" altLang="fr-FR" sz="2600" b="0" dirty="0">
                <a:solidFill>
                  <a:schemeClr val="bg1">
                    <a:lumMod val="50000"/>
                  </a:schemeClr>
                </a:solidFill>
              </a:rPr>
              <a:t>Projet de SI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 spd="med">
    <p:randomBar dir="vert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C0C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1384300" y="2546350"/>
            <a:ext cx="77597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6000" b="0" dirty="0">
                <a:solidFill>
                  <a:srgbClr val="0070C0"/>
                </a:solidFill>
                <a:cs typeface="Times New Roman" pitchFamily="18" charset="0"/>
              </a:rPr>
              <a:t>Comment réussir</a:t>
            </a:r>
          </a:p>
          <a:p>
            <a:pPr eaLnBrk="1" hangingPunct="1"/>
            <a:r>
              <a:rPr lang="fr-FR" altLang="fr-FR" sz="6000" b="0" dirty="0">
                <a:solidFill>
                  <a:srgbClr val="0070C0"/>
                </a:solidFill>
                <a:cs typeface="Times New Roman" pitchFamily="18" charset="0"/>
              </a:rPr>
              <a:t>son diaporama ?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69875" y="2008188"/>
            <a:ext cx="84613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B1D5369B-F457-4026-B489-74DB33124BE2}" type="slidenum">
              <a:rPr lang="fr-FR" sz="4800">
                <a:solidFill>
                  <a:schemeClr val="bg1">
                    <a:lumMod val="65000"/>
                  </a:schemeClr>
                </a:solidFill>
              </a:rPr>
              <a:pPr>
                <a:defRPr/>
              </a:pPr>
              <a:t>1</a:t>
            </a:fld>
            <a:endParaRPr lang="fr-FR" sz="4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1384300" y="4696365"/>
            <a:ext cx="77597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4000" b="0" dirty="0">
                <a:cs typeface="Times New Roman" pitchFamily="18" charset="0"/>
              </a:rPr>
              <a:t>Conseils pour son élaboration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3" grpId="0"/>
      <p:bldP spid="3" grpId="0"/>
      <p:bldP spid="51" grpId="0"/>
      <p:bldP spid="5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1392315" y="2545685"/>
            <a:ext cx="77597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l" eaLnBrk="1" hangingPunct="1">
              <a:spcBef>
                <a:spcPts val="1200"/>
              </a:spcBef>
              <a:buFont typeface="Wingdings" pitchFamily="2" charset="2"/>
              <a:buChar char="°"/>
              <a:tabLst>
                <a:tab pos="1701800" algn="l"/>
              </a:tabLst>
            </a:pPr>
            <a:r>
              <a:rPr lang="fr-FR" altLang="fr-FR" sz="2400" dirty="0">
                <a:solidFill>
                  <a:srgbClr val="0070C0"/>
                </a:solidFill>
                <a:cs typeface="Times New Roman" pitchFamily="18" charset="0"/>
                <a:sym typeface="Wingdings"/>
              </a:rPr>
              <a:t>La démarche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b="0" dirty="0">
                <a:cs typeface="Times New Roman" pitchFamily="18" charset="0"/>
                <a:sym typeface="Wingdings"/>
              </a:rPr>
              <a:t>Les étapes ou tâches menant aux solutions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2000" b="0" dirty="0">
                <a:cs typeface="Times New Roman" pitchFamily="18" charset="0"/>
                <a:sym typeface="Wingdings"/>
              </a:rPr>
              <a:t>	(recherches complémentaires, brainstorming…)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-6427" y="2008188"/>
            <a:ext cx="1398742" cy="830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fld id="{B1D5369B-F457-4026-B489-74DB33124BE2}" type="slidenum">
              <a:rPr lang="fr-FR" sz="4800">
                <a:solidFill>
                  <a:schemeClr val="bg1">
                    <a:lumMod val="65000"/>
                  </a:schemeClr>
                </a:solidFill>
              </a:rPr>
              <a:pPr>
                <a:defRPr/>
              </a:pPr>
              <a:t>10</a:t>
            </a:fld>
            <a:endParaRPr lang="fr-FR" sz="4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1392315" y="4271898"/>
            <a:ext cx="7759700" cy="1677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600"/>
              </a:spcBef>
              <a:tabLst>
                <a:tab pos="536575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	 IMPORTANT : pour chacune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  <a:tab pos="2960688" algn="l"/>
              </a:tabLst>
            </a:pPr>
            <a:r>
              <a:rPr lang="fr-FR" altLang="fr-FR" sz="2400" b="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dirty="0">
                <a:cs typeface="Times New Roman" pitchFamily="18" charset="0"/>
                <a:sym typeface="Wingdings"/>
              </a:rPr>
              <a:t>Pourquoi</a:t>
            </a:r>
            <a:r>
              <a:rPr lang="fr-FR" altLang="fr-FR" sz="2000" b="0" dirty="0">
                <a:cs typeface="Times New Roman" pitchFamily="18" charset="0"/>
                <a:sym typeface="Wingdings"/>
              </a:rPr>
              <a:t>	-&gt; A quoi sert cette tâche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  <a:tab pos="2960688" algn="l"/>
              </a:tabLst>
            </a:pPr>
            <a:r>
              <a:rPr lang="fr-FR" altLang="fr-FR" sz="2000" b="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dirty="0">
                <a:cs typeface="Times New Roman" pitchFamily="18" charset="0"/>
                <a:sym typeface="Wingdings"/>
              </a:rPr>
              <a:t>Comment</a:t>
            </a:r>
            <a:r>
              <a:rPr lang="fr-FR" altLang="fr-FR" sz="2000" b="0" dirty="0">
                <a:cs typeface="Times New Roman" pitchFamily="18" charset="0"/>
                <a:sym typeface="Wingdings"/>
              </a:rPr>
              <a:t>	-&gt; Quelles méthodes employées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  <a:tab pos="2960688" algn="l"/>
              </a:tabLst>
            </a:pPr>
            <a:r>
              <a:rPr lang="fr-FR" altLang="fr-FR" sz="2000" b="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dirty="0">
                <a:cs typeface="Times New Roman" pitchFamily="18" charset="0"/>
                <a:sym typeface="Wingdings"/>
              </a:rPr>
              <a:t>Résultats 	</a:t>
            </a:r>
            <a:r>
              <a:rPr lang="fr-FR" altLang="fr-FR" sz="2000" b="0" dirty="0">
                <a:cs typeface="Times New Roman" pitchFamily="18" charset="0"/>
                <a:sym typeface="Wingdings"/>
              </a:rPr>
              <a:t>-&gt; Ce qui permet la suite</a:t>
            </a:r>
            <a:endParaRPr lang="fr-FR" altLang="fr-FR" sz="2000" dirty="0">
              <a:cs typeface="Times New Roman" pitchFamily="18" charset="0"/>
              <a:sym typeface="Wingdings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04F09E88-DE3B-4C83-898B-26F26919014E}"/>
              </a:ext>
            </a:extLst>
          </p:cNvPr>
          <p:cNvSpPr txBox="1"/>
          <p:nvPr/>
        </p:nvSpPr>
        <p:spPr>
          <a:xfrm>
            <a:off x="5837451" y="465550"/>
            <a:ext cx="720000" cy="380480"/>
          </a:xfrm>
          <a:prstGeom prst="rect">
            <a:avLst/>
          </a:prstGeom>
          <a:solidFill>
            <a:srgbClr val="006EC0"/>
          </a:solidFill>
          <a:ln w="28575">
            <a:solidFill>
              <a:schemeClr val="bg1"/>
            </a:solidFill>
          </a:ln>
        </p:spPr>
        <p:txBody>
          <a:bodyPr wrap="square" tIns="36000" bIns="36000" rtlCol="0">
            <a:spAutoFit/>
          </a:bodyPr>
          <a:lstStyle>
            <a:defPPr>
              <a:defRPr lang="fr-FR"/>
            </a:defPPr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II</a:t>
            </a:r>
          </a:p>
        </p:txBody>
      </p:sp>
      <p:sp>
        <p:nvSpPr>
          <p:cNvPr id="25" name="Text Box 13">
            <a:extLst>
              <a:ext uri="{FF2B5EF4-FFF2-40B4-BE49-F238E27FC236}">
                <a16:creationId xmlns:a16="http://schemas.microsoft.com/office/drawing/2014/main" id="{81E02210-56AC-490D-A8D4-1C6851F8C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3595" y="911622"/>
            <a:ext cx="461040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3200" dirty="0">
                <a:solidFill>
                  <a:srgbClr val="0070C0"/>
                </a:solidFill>
                <a:cs typeface="Times New Roman" pitchFamily="18" charset="0"/>
              </a:rPr>
              <a:t>Les # des</a:t>
            </a:r>
          </a:p>
          <a:p>
            <a:pPr eaLnBrk="1" hangingPunct="1"/>
            <a:r>
              <a:rPr lang="fr-FR" altLang="fr-FR" sz="3200" dirty="0">
                <a:solidFill>
                  <a:srgbClr val="0070C0"/>
                </a:solidFill>
                <a:cs typeface="Times New Roman" pitchFamily="18" charset="0"/>
              </a:rPr>
              <a:t>avant-projets</a:t>
            </a:r>
          </a:p>
        </p:txBody>
      </p:sp>
    </p:spTree>
    <p:extLst>
      <p:ext uri="{BB962C8B-B14F-4D97-AF65-F5344CB8AC3E}">
        <p14:creationId xmlns:p14="http://schemas.microsoft.com/office/powerpoint/2010/main" val="257130087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2000" tmFilter="0, 0; .2, .5; .8, .5; 1, 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1000" autoRev="1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200"/>
                            </p:stCondLst>
                            <p:childTnLst>
                              <p:par>
                                <p:cTn id="3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2000" tmFilter="0, 0; .2, .5; .8, .5; 1, 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1000" autoRev="1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400"/>
                            </p:stCondLst>
                            <p:childTnLst>
                              <p:par>
                                <p:cTn id="39" presetID="26" presetClass="emph" presetSubtype="0" fill="hold" grpId="0" nodeType="afterEffect">
                                  <p:stCondLst>
                                    <p:cond delay="1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2000" tmFilter="0, 0; .2, .5; .8, .5; 1, 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1000" autoRev="1" fill="hold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900"/>
                            </p:stCondLst>
                            <p:childTnLst>
                              <p:par>
                                <p:cTn id="4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400"/>
                            </p:stCondLst>
                            <p:childTnLst>
                              <p:par>
                                <p:cTn id="47" presetID="10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900"/>
                            </p:stCondLst>
                            <p:childTnLst>
                              <p:par>
                                <p:cTn id="51" presetID="10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6400"/>
                            </p:stCondLst>
                            <p:childTnLst>
                              <p:par>
                                <p:cTn id="55" presetID="10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900"/>
                            </p:stCondLst>
                            <p:childTnLst>
                              <p:par>
                                <p:cTn id="5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0" dur="20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100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700"/>
                            </p:stCondLst>
                            <p:childTnLst>
                              <p:par>
                                <p:cTn id="6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2000" tmFilter="0, 0; .2, .5; .8, .5; 1, 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1000" autoRev="1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3900"/>
                            </p:stCondLst>
                            <p:childTnLst>
                              <p:par>
                                <p:cTn id="67" presetID="26" presetClass="emph" presetSubtype="0" fill="hold" grpId="0" nodeType="afterEffect">
                                  <p:stCondLst>
                                    <p:cond delay="1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8" dur="2000" tmFilter="0, 0; .2, .5; .8, .5; 1, 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1000" autoRev="1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8200"/>
                            </p:stCondLst>
                            <p:childTnLst>
                              <p:par>
                                <p:cTn id="71" presetID="26" presetClass="emph" presetSubtype="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2" dur="2000" tmFilter="0, 0; .2, .5; .8, .5; 1, 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1000" autoRev="1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build="p" advAuto="1500"/>
      <p:bldP spid="51" grpId="1" build="allAtOnce"/>
      <p:bldP spid="6" grpId="0"/>
      <p:bldP spid="19" grpId="0" build="p" advAuto="1500"/>
      <p:bldP spid="19" grpId="1" uiExpand="1" build="allAtOnce"/>
      <p:bldP spid="24" grpId="0" animBg="1"/>
      <p:bldP spid="2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4533595" y="908720"/>
            <a:ext cx="461040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3200" dirty="0">
                <a:solidFill>
                  <a:srgbClr val="0070C0"/>
                </a:solidFill>
                <a:cs typeface="Times New Roman" pitchFamily="18" charset="0"/>
              </a:rPr>
              <a:t>Les # des</a:t>
            </a:r>
          </a:p>
          <a:p>
            <a:pPr eaLnBrk="1" hangingPunct="1"/>
            <a:r>
              <a:rPr lang="fr-FR" altLang="fr-FR" sz="3200" dirty="0">
                <a:solidFill>
                  <a:srgbClr val="0070C0"/>
                </a:solidFill>
                <a:cs typeface="Times New Roman" pitchFamily="18" charset="0"/>
              </a:rPr>
              <a:t>avant-projets</a:t>
            </a: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1392315" y="2545685"/>
            <a:ext cx="7759700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l" eaLnBrk="1" hangingPunct="1">
              <a:spcBef>
                <a:spcPts val="1200"/>
              </a:spcBef>
              <a:buFont typeface="Wingdings" pitchFamily="2" charset="2"/>
              <a:buChar char="°"/>
              <a:tabLst>
                <a:tab pos="1701800" algn="l"/>
              </a:tabLst>
            </a:pPr>
            <a:r>
              <a:rPr lang="fr-FR" altLang="fr-FR" sz="2400" dirty="0">
                <a:solidFill>
                  <a:srgbClr val="0070C0"/>
                </a:solidFill>
                <a:cs typeface="Times New Roman" pitchFamily="18" charset="0"/>
                <a:sym typeface="Wingdings"/>
              </a:rPr>
              <a:t>Les différentes solutions envisagées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b="0" dirty="0">
                <a:cs typeface="Times New Roman" pitchFamily="18" charset="0"/>
                <a:sym typeface="Wingdings"/>
              </a:rPr>
              <a:t>Avec présentation technique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741" y="2008188"/>
            <a:ext cx="1383574" cy="830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fld id="{B1D5369B-F457-4026-B489-74DB33124BE2}" type="slidenum">
              <a:rPr lang="fr-FR" sz="4800">
                <a:solidFill>
                  <a:schemeClr val="bg1">
                    <a:lumMod val="65000"/>
                  </a:schemeClr>
                </a:solidFill>
              </a:rPr>
              <a:pPr>
                <a:defRPr/>
              </a:pPr>
              <a:t>11</a:t>
            </a:fld>
            <a:endParaRPr lang="fr-FR" sz="4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38EC480F-3DAF-452A-90D3-26AF3CF0FF25}"/>
              </a:ext>
            </a:extLst>
          </p:cNvPr>
          <p:cNvSpPr txBox="1"/>
          <p:nvPr/>
        </p:nvSpPr>
        <p:spPr>
          <a:xfrm>
            <a:off x="5837451" y="465550"/>
            <a:ext cx="720000" cy="380480"/>
          </a:xfrm>
          <a:prstGeom prst="rect">
            <a:avLst/>
          </a:prstGeom>
          <a:solidFill>
            <a:srgbClr val="006EC0"/>
          </a:solidFill>
          <a:ln w="28575">
            <a:solidFill>
              <a:schemeClr val="bg1"/>
            </a:solidFill>
          </a:ln>
        </p:spPr>
        <p:txBody>
          <a:bodyPr wrap="square" tIns="36000" bIns="36000" rtlCol="0">
            <a:spAutoFit/>
          </a:bodyPr>
          <a:lstStyle>
            <a:defPPr>
              <a:defRPr lang="fr-FR"/>
            </a:defPPr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II</a:t>
            </a:r>
          </a:p>
        </p:txBody>
      </p:sp>
      <p:sp>
        <p:nvSpPr>
          <p:cNvPr id="21" name="Text Box 13">
            <a:extLst>
              <a:ext uri="{FF2B5EF4-FFF2-40B4-BE49-F238E27FC236}">
                <a16:creationId xmlns:a16="http://schemas.microsoft.com/office/drawing/2014/main" id="{D967F17E-0C66-4B21-8DF6-C1DF7B0F7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2315" y="3933056"/>
            <a:ext cx="7759700" cy="1677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600"/>
              </a:spcBef>
              <a:tabLst>
                <a:tab pos="536575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	 IMPORTANT : pour chacune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  <a:tab pos="4841875" algn="l"/>
              </a:tabLst>
            </a:pPr>
            <a:r>
              <a:rPr lang="fr-FR" altLang="fr-FR" sz="2400" b="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dirty="0">
                <a:cs typeface="Times New Roman" pitchFamily="18" charset="0"/>
                <a:sym typeface="Wingdings"/>
              </a:rPr>
              <a:t>Montrer un schéma</a:t>
            </a:r>
            <a:r>
              <a:rPr lang="fr-FR" altLang="fr-FR" sz="2000" b="0" dirty="0">
                <a:cs typeface="Times New Roman" pitchFamily="18" charset="0"/>
                <a:sym typeface="Wingdings"/>
              </a:rPr>
              <a:t>	-&gt; Principe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  <a:tab pos="4841875" algn="l"/>
              </a:tabLst>
            </a:pPr>
            <a:r>
              <a:rPr lang="fr-FR" altLang="fr-FR" sz="2000" b="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dirty="0">
                <a:cs typeface="Times New Roman" pitchFamily="18" charset="0"/>
                <a:sym typeface="Wingdings"/>
              </a:rPr>
              <a:t>Montrer des SS ou des photos</a:t>
            </a:r>
            <a:r>
              <a:rPr lang="fr-FR" altLang="fr-FR" sz="2000" b="0" dirty="0">
                <a:cs typeface="Times New Roman" pitchFamily="18" charset="0"/>
                <a:sym typeface="Wingdings"/>
              </a:rPr>
              <a:t>	-&gt; Résultat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  <a:tab pos="4841875" algn="l"/>
              </a:tabLst>
            </a:pPr>
            <a:r>
              <a:rPr lang="fr-FR" altLang="fr-FR" sz="2000" b="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dirty="0">
                <a:cs typeface="Times New Roman" pitchFamily="18" charset="0"/>
                <a:sym typeface="Wingdings"/>
              </a:rPr>
              <a:t>Donner des spécifications	</a:t>
            </a:r>
            <a:r>
              <a:rPr lang="fr-FR" altLang="fr-FR" sz="2000" b="0" dirty="0">
                <a:cs typeface="Times New Roman" pitchFamily="18" charset="0"/>
                <a:sym typeface="Wingdings"/>
              </a:rPr>
              <a:t>-&gt; Lien avec le CDC</a:t>
            </a:r>
            <a:endParaRPr lang="fr-FR" altLang="fr-FR" sz="2000" dirty="0">
              <a:cs typeface="Times New Roman" pitchFamily="18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826299913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600"/>
                            </p:stCondLst>
                            <p:childTnLst>
                              <p:par>
                                <p:cTn id="22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10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0"/>
                            </p:stCondLst>
                            <p:childTnLst>
                              <p:par>
                                <p:cTn id="34" presetID="10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500"/>
                            </p:stCondLst>
                            <p:childTnLst>
                              <p:par>
                                <p:cTn id="38" presetID="10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0"/>
                            </p:stCondLst>
                            <p:childTnLst>
                              <p:par>
                                <p:cTn id="4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20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100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800"/>
                            </p:stCondLst>
                            <p:childTnLst>
                              <p:par>
                                <p:cTn id="46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7" dur="2000" tmFilter="0, 0; .2, .5; .8, .5; 1, 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1000" autoRev="1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7600"/>
                            </p:stCondLst>
                            <p:childTnLst>
                              <p:par>
                                <p:cTn id="50" presetID="26" presetClass="emph" presetSubtype="0" fill="hold" grpId="0" nodeType="afterEffect">
                                  <p:stCondLst>
                                    <p:cond delay="1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1" dur="2000" tmFilter="0, 0; .2, .5; .8, .5; 1, 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1000" autoRev="1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2500"/>
                            </p:stCondLst>
                            <p:childTnLst>
                              <p:par>
                                <p:cTn id="54" presetID="26" presetClass="emph" presetSubtype="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5" dur="2000" tmFilter="0, 0; .2, .5; .8, .5; 1, 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1000" autoRev="1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uiExpand="1" build="p" advAuto="1500"/>
      <p:bldP spid="51" grpId="1" build="allAtOnce"/>
      <p:bldP spid="6" grpId="0"/>
      <p:bldP spid="21" grpId="0" build="p" advAuto="1500"/>
      <p:bldP spid="21" grpId="1" uiExpan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4533595" y="908720"/>
            <a:ext cx="461040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3200" dirty="0">
                <a:solidFill>
                  <a:srgbClr val="0070C0"/>
                </a:solidFill>
                <a:cs typeface="Times New Roman" pitchFamily="18" charset="0"/>
              </a:rPr>
              <a:t>Les # des</a:t>
            </a:r>
          </a:p>
          <a:p>
            <a:pPr eaLnBrk="1" hangingPunct="1"/>
            <a:r>
              <a:rPr lang="fr-FR" altLang="fr-FR" sz="3200" dirty="0">
                <a:solidFill>
                  <a:srgbClr val="0070C0"/>
                </a:solidFill>
                <a:cs typeface="Times New Roman" pitchFamily="18" charset="0"/>
              </a:rPr>
              <a:t>avant-projets</a:t>
            </a: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1392315" y="2545685"/>
            <a:ext cx="77597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l" eaLnBrk="1" hangingPunct="1">
              <a:spcBef>
                <a:spcPts val="1200"/>
              </a:spcBef>
              <a:buFont typeface="Wingdings" pitchFamily="2" charset="2"/>
              <a:buChar char="°"/>
              <a:tabLst>
                <a:tab pos="1701800" algn="l"/>
              </a:tabLst>
            </a:pPr>
            <a:r>
              <a:rPr lang="fr-FR" altLang="fr-FR" sz="2400" dirty="0">
                <a:solidFill>
                  <a:srgbClr val="0070C0"/>
                </a:solidFill>
                <a:cs typeface="Times New Roman" pitchFamily="18" charset="0"/>
                <a:sym typeface="Wingdings"/>
              </a:rPr>
              <a:t>Le choix de l’unique solution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b="0" dirty="0">
                <a:cs typeface="Times New Roman" pitchFamily="18" charset="0"/>
                <a:sym typeface="Wingdings"/>
              </a:rPr>
              <a:t>Avec explication du principe de notes / critères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2000" b="0" dirty="0">
                <a:cs typeface="Times New Roman" pitchFamily="18" charset="0"/>
                <a:sym typeface="Wingdings"/>
              </a:rPr>
              <a:t>	Avec présentation des critères de sélection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2000" b="0" dirty="0">
                <a:cs typeface="Times New Roman" pitchFamily="18" charset="0"/>
                <a:sym typeface="Wingdings"/>
              </a:rPr>
              <a:t>		Avec preuve du choix de solution (meilleure note)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2000" b="0" dirty="0">
                <a:cs typeface="Times New Roman" pitchFamily="18" charset="0"/>
                <a:sym typeface="Wingdings"/>
              </a:rPr>
              <a:t>	Avec photos, des SS de logiciels, des plans…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741" y="2008188"/>
            <a:ext cx="1383574" cy="830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fld id="{B1D5369B-F457-4026-B489-74DB33124BE2}" type="slidenum">
              <a:rPr lang="fr-FR" sz="4800">
                <a:solidFill>
                  <a:schemeClr val="bg1">
                    <a:lumMod val="65000"/>
                  </a:schemeClr>
                </a:solidFill>
              </a:rPr>
              <a:pPr>
                <a:defRPr/>
              </a:pPr>
              <a:t>12</a:t>
            </a:fld>
            <a:endParaRPr lang="fr-FR" sz="4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38EC480F-3DAF-452A-90D3-26AF3CF0FF25}"/>
              </a:ext>
            </a:extLst>
          </p:cNvPr>
          <p:cNvSpPr txBox="1"/>
          <p:nvPr/>
        </p:nvSpPr>
        <p:spPr>
          <a:xfrm>
            <a:off x="5837451" y="465550"/>
            <a:ext cx="720000" cy="380480"/>
          </a:xfrm>
          <a:prstGeom prst="rect">
            <a:avLst/>
          </a:prstGeom>
          <a:solidFill>
            <a:srgbClr val="006EC0"/>
          </a:solidFill>
          <a:ln w="28575">
            <a:solidFill>
              <a:schemeClr val="bg1"/>
            </a:solidFill>
          </a:ln>
        </p:spPr>
        <p:txBody>
          <a:bodyPr wrap="square" tIns="36000" bIns="36000" rtlCol="0">
            <a:spAutoFit/>
          </a:bodyPr>
          <a:lstStyle>
            <a:defPPr>
              <a:defRPr lang="fr-FR"/>
            </a:defPPr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II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3B1AFB22-529C-4769-9AB9-AFB5B39B4F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2315" y="4775954"/>
            <a:ext cx="7759700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600"/>
              </a:spcBef>
              <a:tabLst>
                <a:tab pos="536575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	 IMPORTANT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  <a:tab pos="3948113" algn="l"/>
              </a:tabLst>
            </a:pPr>
            <a:r>
              <a:rPr lang="fr-FR" altLang="fr-FR" sz="2400" b="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dirty="0">
                <a:cs typeface="Times New Roman" pitchFamily="18" charset="0"/>
                <a:sym typeface="Wingdings"/>
              </a:rPr>
              <a:t>Montrer le classeur EXCEL de choix</a:t>
            </a:r>
            <a:endParaRPr lang="fr-FR" altLang="fr-FR" sz="2000" b="0" dirty="0">
              <a:cs typeface="Times New Roman" pitchFamily="18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73125025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800"/>
                            </p:stCondLst>
                            <p:childTnLst>
                              <p:par>
                                <p:cTn id="31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2000" tmFilter="0, 0; .2, .5; .8, .5; 1, 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1000" autoRev="1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200"/>
                            </p:stCondLst>
                            <p:childTnLst>
                              <p:par>
                                <p:cTn id="35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2000" tmFilter="0, 0; .2, .5; .8, .5; 1, 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1000" autoRev="1" fill="hold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200"/>
                            </p:stCondLst>
                            <p:childTnLst>
                              <p:par>
                                <p:cTn id="39" presetID="26" presetClass="emph" presetSubtype="0" fill="hold" grpId="0" nodeType="afterEffect">
                                  <p:stCondLst>
                                    <p:cond delay="2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2000" tmFilter="0, 0; .2, .5; .8, .5; 1, 0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1000" autoRev="1" fill="hold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8500"/>
                            </p:stCondLst>
                            <p:childTnLst>
                              <p:par>
                                <p:cTn id="43" presetID="26" presetClass="emph" presetSubtype="0" fill="hold" grpId="0" nodeType="afterEffect">
                                  <p:stCondLst>
                                    <p:cond delay="2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4" dur="2000" tmFilter="0, 0; .2, .5; .8, .5; 1, 0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1000" autoRev="1" fill="hold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0"/>
                            </p:stCondLst>
                            <p:childTnLst>
                              <p:par>
                                <p:cTn id="4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500"/>
                            </p:stCondLst>
                            <p:childTnLst>
                              <p:par>
                                <p:cTn id="51" presetID="10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7000"/>
                            </p:stCondLst>
                            <p:childTnLst>
                              <p:par>
                                <p:cTn id="5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6" dur="2000" tmFilter="0, 0; .2, .5; .8, .5; 1, 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10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9200"/>
                            </p:stCondLst>
                            <p:childTnLst>
                              <p:par>
                                <p:cTn id="5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0" dur="2000" tmFilter="0, 0; .2, .5; .8, .5; 1, 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1000" autoRev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uiExpand="1" build="p" advAuto="1500"/>
      <p:bldP spid="51" grpId="1" build="allAtOnce"/>
      <p:bldP spid="6" grpId="0"/>
      <p:bldP spid="7" grpId="0" build="p" advAuto="1500"/>
      <p:bldP spid="7" grpId="1" uiExpan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1392315" y="2545685"/>
            <a:ext cx="77597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l" eaLnBrk="1" hangingPunct="1">
              <a:spcBef>
                <a:spcPts val="1200"/>
              </a:spcBef>
              <a:buFont typeface="Wingdings" pitchFamily="2" charset="2"/>
              <a:buChar char="°"/>
              <a:tabLst>
                <a:tab pos="1701800" algn="l"/>
              </a:tabLst>
            </a:pPr>
            <a:r>
              <a:rPr lang="fr-FR" altLang="fr-FR" sz="2400" dirty="0">
                <a:solidFill>
                  <a:srgbClr val="0070C0"/>
                </a:solidFill>
                <a:cs typeface="Times New Roman" pitchFamily="18" charset="0"/>
                <a:sym typeface="Wingdings"/>
              </a:rPr>
              <a:t>La démarche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b="0" dirty="0">
                <a:cs typeface="Times New Roman" pitchFamily="18" charset="0"/>
                <a:sym typeface="Wingdings"/>
              </a:rPr>
              <a:t>Les étapes ou tâches qui ont mené à la solution finale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2000" b="0" dirty="0">
                <a:cs typeface="Times New Roman" pitchFamily="18" charset="0"/>
                <a:sym typeface="Wingdings"/>
              </a:rPr>
              <a:t>		(Modélisation CAO, Simulations CAO, mesures…)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-6427" y="2008188"/>
            <a:ext cx="1398742" cy="830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fld id="{B1D5369B-F457-4026-B489-74DB33124BE2}" type="slidenum">
              <a:rPr lang="fr-FR" sz="4800">
                <a:solidFill>
                  <a:schemeClr val="bg1">
                    <a:lumMod val="65000"/>
                  </a:schemeClr>
                </a:solidFill>
              </a:rPr>
              <a:pPr>
                <a:defRPr/>
              </a:pPr>
              <a:t>13</a:t>
            </a:fld>
            <a:endParaRPr lang="fr-FR" sz="4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1392315" y="4343906"/>
            <a:ext cx="7759700" cy="1677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600"/>
              </a:spcBef>
              <a:tabLst>
                <a:tab pos="536575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	 IMPORTANT : pour chacune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  <a:tab pos="2960688" algn="l"/>
              </a:tabLst>
            </a:pPr>
            <a:r>
              <a:rPr lang="fr-FR" altLang="fr-FR" sz="2400" b="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dirty="0">
                <a:cs typeface="Times New Roman" pitchFamily="18" charset="0"/>
                <a:sym typeface="Wingdings"/>
              </a:rPr>
              <a:t>Pourquoi</a:t>
            </a:r>
            <a:r>
              <a:rPr lang="fr-FR" altLang="fr-FR" sz="2000" b="0" dirty="0">
                <a:cs typeface="Times New Roman" pitchFamily="18" charset="0"/>
                <a:sym typeface="Wingdings"/>
              </a:rPr>
              <a:t>	-&gt; A quoi sert cette tâche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  <a:tab pos="2960688" algn="l"/>
              </a:tabLst>
            </a:pPr>
            <a:r>
              <a:rPr lang="fr-FR" altLang="fr-FR" sz="2000" b="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dirty="0">
                <a:cs typeface="Times New Roman" pitchFamily="18" charset="0"/>
                <a:sym typeface="Wingdings"/>
              </a:rPr>
              <a:t>Comment</a:t>
            </a:r>
            <a:r>
              <a:rPr lang="fr-FR" altLang="fr-FR" sz="2000" b="0" dirty="0">
                <a:cs typeface="Times New Roman" pitchFamily="18" charset="0"/>
                <a:sym typeface="Wingdings"/>
              </a:rPr>
              <a:t>	-&gt; Quelles méthodes employées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  <a:tab pos="2960688" algn="l"/>
              </a:tabLst>
            </a:pPr>
            <a:r>
              <a:rPr lang="fr-FR" altLang="fr-FR" sz="2000" b="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dirty="0">
                <a:cs typeface="Times New Roman" pitchFamily="18" charset="0"/>
                <a:sym typeface="Wingdings"/>
              </a:rPr>
              <a:t>Résultats 	</a:t>
            </a:r>
            <a:r>
              <a:rPr lang="fr-FR" altLang="fr-FR" sz="2000" b="0" dirty="0">
                <a:cs typeface="Times New Roman" pitchFamily="18" charset="0"/>
                <a:sym typeface="Wingdings"/>
              </a:rPr>
              <a:t>-&gt; Ce qui permet la suite</a:t>
            </a:r>
            <a:endParaRPr lang="fr-FR" altLang="fr-FR" sz="2000" dirty="0">
              <a:cs typeface="Times New Roman" pitchFamily="18" charset="0"/>
              <a:sym typeface="Wingdings"/>
            </a:endParaRPr>
          </a:p>
        </p:txBody>
      </p:sp>
      <p:sp>
        <p:nvSpPr>
          <p:cNvPr id="25" name="Text Box 13">
            <a:extLst>
              <a:ext uri="{FF2B5EF4-FFF2-40B4-BE49-F238E27FC236}">
                <a16:creationId xmlns:a16="http://schemas.microsoft.com/office/drawing/2014/main" id="{81E02210-56AC-490D-A8D4-1C6851F8C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3595" y="1044025"/>
            <a:ext cx="46104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3200" dirty="0">
                <a:solidFill>
                  <a:srgbClr val="0070C0"/>
                </a:solidFill>
                <a:cs typeface="Times New Roman" pitchFamily="18" charset="0"/>
              </a:rPr>
              <a:t>Les # du projet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4D16CDD-0602-4DCE-B01A-D8BABF96778F}"/>
              </a:ext>
            </a:extLst>
          </p:cNvPr>
          <p:cNvSpPr txBox="1"/>
          <p:nvPr/>
        </p:nvSpPr>
        <p:spPr>
          <a:xfrm>
            <a:off x="7112978" y="465550"/>
            <a:ext cx="720000" cy="380480"/>
          </a:xfrm>
          <a:prstGeom prst="rect">
            <a:avLst/>
          </a:prstGeom>
          <a:solidFill>
            <a:srgbClr val="006EC0"/>
          </a:solidFill>
          <a:ln w="28575">
            <a:solidFill>
              <a:schemeClr val="bg1"/>
            </a:solidFill>
          </a:ln>
        </p:spPr>
        <p:txBody>
          <a:bodyPr wrap="square" tIns="36000" bIns="36000" rtlCol="0">
            <a:spAutoFit/>
          </a:bodyPr>
          <a:lstStyle>
            <a:defPPr>
              <a:defRPr lang="fr-FR"/>
            </a:defPPr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III</a:t>
            </a:r>
          </a:p>
        </p:txBody>
      </p:sp>
    </p:spTree>
    <p:extLst>
      <p:ext uri="{BB962C8B-B14F-4D97-AF65-F5344CB8AC3E}">
        <p14:creationId xmlns:p14="http://schemas.microsoft.com/office/powerpoint/2010/main" val="789536197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2000" tmFilter="0, 0; .2, .5; .8, .5; 1, 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1000" autoRev="1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200"/>
                            </p:stCondLst>
                            <p:childTnLst>
                              <p:par>
                                <p:cTn id="3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2000" tmFilter="0, 0; .2, .5; .8, .5; 1, 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1000" autoRev="1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200"/>
                            </p:stCondLst>
                            <p:childTnLst>
                              <p:par>
                                <p:cTn id="39" presetID="26" presetClass="emph" presetSubtype="0" fill="hold" grpId="0" nodeType="afterEffect">
                                  <p:stCondLst>
                                    <p:cond delay="1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2000" tmFilter="0, 0; .2, .5; .8, .5; 1, 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1000" autoRev="1" fill="hold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300"/>
                            </p:stCondLst>
                            <p:childTnLst>
                              <p:par>
                                <p:cTn id="4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800"/>
                            </p:stCondLst>
                            <p:childTnLst>
                              <p:par>
                                <p:cTn id="47" presetID="10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300"/>
                            </p:stCondLst>
                            <p:childTnLst>
                              <p:par>
                                <p:cTn id="51" presetID="10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7800"/>
                            </p:stCondLst>
                            <p:childTnLst>
                              <p:par>
                                <p:cTn id="55" presetID="10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9300"/>
                            </p:stCondLst>
                            <p:childTnLst>
                              <p:par>
                                <p:cTn id="5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0" dur="20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100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2100"/>
                            </p:stCondLst>
                            <p:childTnLst>
                              <p:par>
                                <p:cTn id="6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2000" tmFilter="0, 0; .2, .5; .8, .5; 1, 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1000" autoRev="1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300"/>
                            </p:stCondLst>
                            <p:childTnLst>
                              <p:par>
                                <p:cTn id="67" presetID="26" presetClass="emph" presetSubtype="0" fill="hold" grpId="0" nodeType="afterEffect">
                                  <p:stCondLst>
                                    <p:cond delay="1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8" dur="2000" tmFilter="0, 0; .2, .5; .8, .5; 1, 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1000" autoRev="1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9600"/>
                            </p:stCondLst>
                            <p:childTnLst>
                              <p:par>
                                <p:cTn id="71" presetID="26" presetClass="emph" presetSubtype="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2" dur="2000" tmFilter="0, 0; .2, .5; .8, .5; 1, 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1000" autoRev="1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build="p" advAuto="1500"/>
      <p:bldP spid="51" grpId="1" build="allAtOnce"/>
      <p:bldP spid="6" grpId="0"/>
      <p:bldP spid="19" grpId="0" build="p" advAuto="1500"/>
      <p:bldP spid="19" grpId="1" uiExpand="1" build="allAtOnce"/>
      <p:bldP spid="25" grpId="0" autoUpdateAnimBg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1392315" y="2545685"/>
            <a:ext cx="7759700" cy="1677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l" eaLnBrk="1" hangingPunct="1">
              <a:spcBef>
                <a:spcPts val="1200"/>
              </a:spcBef>
              <a:buFont typeface="Wingdings" pitchFamily="2" charset="2"/>
              <a:buChar char="°"/>
              <a:tabLst>
                <a:tab pos="1701800" algn="l"/>
              </a:tabLst>
            </a:pPr>
            <a:r>
              <a:rPr lang="fr-FR" altLang="fr-FR" sz="2400" dirty="0">
                <a:solidFill>
                  <a:srgbClr val="0070C0"/>
                </a:solidFill>
                <a:cs typeface="Times New Roman" pitchFamily="18" charset="0"/>
                <a:sym typeface="Wingdings"/>
              </a:rPr>
              <a:t>La solution finale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b="0" dirty="0">
                <a:cs typeface="Times New Roman" pitchFamily="18" charset="0"/>
                <a:sym typeface="Wingdings"/>
              </a:rPr>
              <a:t>Avec présentation technique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2000" b="0" dirty="0">
                <a:cs typeface="Times New Roman" pitchFamily="18" charset="0"/>
                <a:sym typeface="Wingdings"/>
              </a:rPr>
              <a:t>	Avec présentation des calculs / simulations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2000" b="0" dirty="0">
                <a:cs typeface="Times New Roman" pitchFamily="18" charset="0"/>
                <a:sym typeface="Wingdings"/>
              </a:rPr>
              <a:t>	Avec présentation des coûts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741" y="2008188"/>
            <a:ext cx="1383574" cy="830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fld id="{B1D5369B-F457-4026-B489-74DB33124BE2}" type="slidenum">
              <a:rPr lang="fr-FR" sz="4800">
                <a:solidFill>
                  <a:schemeClr val="bg1">
                    <a:lumMod val="65000"/>
                  </a:schemeClr>
                </a:solidFill>
              </a:rPr>
              <a:pPr>
                <a:defRPr/>
              </a:pPr>
              <a:t>14</a:t>
            </a:fld>
            <a:endParaRPr lang="fr-FR" sz="4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Text Box 13">
            <a:extLst>
              <a:ext uri="{FF2B5EF4-FFF2-40B4-BE49-F238E27FC236}">
                <a16:creationId xmlns:a16="http://schemas.microsoft.com/office/drawing/2014/main" id="{D967F17E-0C66-4B21-8DF6-C1DF7B0F7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2315" y="4437112"/>
            <a:ext cx="77597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600"/>
              </a:spcBef>
              <a:tabLst>
                <a:tab pos="536575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	 IMPORTANT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  <a:tab pos="4841875" algn="l"/>
              </a:tabLst>
            </a:pPr>
            <a:r>
              <a:rPr lang="fr-FR" altLang="fr-FR" sz="2400" b="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dirty="0">
                <a:cs typeface="Times New Roman" pitchFamily="18" charset="0"/>
                <a:sym typeface="Wingdings"/>
              </a:rPr>
              <a:t>Montrer des SS ou des photos</a:t>
            </a:r>
            <a:r>
              <a:rPr lang="fr-FR" altLang="fr-FR" sz="2000" b="0" dirty="0">
                <a:cs typeface="Times New Roman" pitchFamily="18" charset="0"/>
                <a:sym typeface="Wingdings"/>
              </a:rPr>
              <a:t>	-&gt; Résultat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  <a:tab pos="4841875" algn="l"/>
              </a:tabLst>
            </a:pPr>
            <a:r>
              <a:rPr lang="fr-FR" altLang="fr-FR" sz="2000" b="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dirty="0">
                <a:cs typeface="Times New Roman" pitchFamily="18" charset="0"/>
                <a:sym typeface="Wingdings"/>
              </a:rPr>
              <a:t>Donner des spécifications	</a:t>
            </a:r>
            <a:r>
              <a:rPr lang="fr-FR" altLang="fr-FR" sz="2000" b="0" dirty="0">
                <a:cs typeface="Times New Roman" pitchFamily="18" charset="0"/>
                <a:sym typeface="Wingdings"/>
              </a:rPr>
              <a:t>-&gt; Lien avec le CDC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  <a:tab pos="4841875" algn="l"/>
              </a:tabLst>
            </a:pPr>
            <a:r>
              <a:rPr lang="fr-FR" altLang="fr-FR" sz="2000" b="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dirty="0">
                <a:cs typeface="Times New Roman" pitchFamily="18" charset="0"/>
                <a:sym typeface="Wingdings"/>
              </a:rPr>
              <a:t>Montrer les outils utilisés	</a:t>
            </a:r>
            <a:r>
              <a:rPr lang="fr-FR" altLang="fr-FR" sz="2000" b="0" dirty="0">
                <a:cs typeface="Times New Roman" pitchFamily="18" charset="0"/>
                <a:sym typeface="Wingdings"/>
              </a:rPr>
              <a:t>-&gt; Logiciels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  <a:tab pos="4841875" algn="l"/>
              </a:tabLst>
            </a:pPr>
            <a:r>
              <a:rPr lang="fr-FR" altLang="fr-FR" sz="2000" b="0" dirty="0">
                <a:cs typeface="Times New Roman" pitchFamily="18" charset="0"/>
                <a:sym typeface="Wingdings"/>
              </a:rPr>
              <a:t>		-&gt; Matériels </a:t>
            </a:r>
            <a:endParaRPr lang="fr-FR" altLang="fr-FR" sz="2000" dirty="0">
              <a:cs typeface="Times New Roman" pitchFamily="18" charset="0"/>
              <a:sym typeface="Wingdings"/>
            </a:endParaRP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0905B22C-BAFD-4010-87A7-A243B45E5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3595" y="1044025"/>
            <a:ext cx="46104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3200" dirty="0">
                <a:solidFill>
                  <a:srgbClr val="0070C0"/>
                </a:solidFill>
                <a:cs typeface="Times New Roman" pitchFamily="18" charset="0"/>
              </a:rPr>
              <a:t>Les # du projet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8BF633F-2B35-4123-A504-42A96DEEFEFE}"/>
              </a:ext>
            </a:extLst>
          </p:cNvPr>
          <p:cNvSpPr txBox="1"/>
          <p:nvPr/>
        </p:nvSpPr>
        <p:spPr>
          <a:xfrm>
            <a:off x="7112978" y="465550"/>
            <a:ext cx="720000" cy="380480"/>
          </a:xfrm>
          <a:prstGeom prst="rect">
            <a:avLst/>
          </a:prstGeom>
          <a:solidFill>
            <a:srgbClr val="006EC0"/>
          </a:solidFill>
          <a:ln w="28575">
            <a:solidFill>
              <a:schemeClr val="bg1"/>
            </a:solidFill>
          </a:ln>
        </p:spPr>
        <p:txBody>
          <a:bodyPr wrap="square" tIns="36000" bIns="36000" rtlCol="0">
            <a:spAutoFit/>
          </a:bodyPr>
          <a:lstStyle>
            <a:defPPr>
              <a:defRPr lang="fr-FR"/>
            </a:defPPr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III</a:t>
            </a:r>
          </a:p>
        </p:txBody>
      </p:sp>
    </p:spTree>
    <p:extLst>
      <p:ext uri="{BB962C8B-B14F-4D97-AF65-F5344CB8AC3E}">
        <p14:creationId xmlns:p14="http://schemas.microsoft.com/office/powerpoint/2010/main" val="2332497180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400"/>
                            </p:stCondLst>
                            <p:childTnLst>
                              <p:par>
                                <p:cTn id="28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2000" tmFilter="0, 0; .2, .5; .8, .5; 1, 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1000" autoRev="1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800"/>
                            </p:stCondLst>
                            <p:childTnLst>
                              <p:par>
                                <p:cTn id="32" presetID="26" presetClass="emph" presetSubtype="0" fill="hold" grpId="0" nodeType="afterEffect">
                                  <p:stCondLst>
                                    <p:cond delay="2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2000" tmFilter="0, 0; .2, .5; .8, .5; 1, 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1000" autoRev="1" fill="hold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300"/>
                            </p:stCondLst>
                            <p:childTnLst>
                              <p:par>
                                <p:cTn id="36" presetID="26" presetClass="emph" presetSubtype="0" fill="hold" grpId="0" nodeType="afterEffect">
                                  <p:stCondLst>
                                    <p:cond delay="4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2000" tmFilter="0, 0; .2, .5; .8, .5; 1, 0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1000" autoRev="1" fill="hold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900"/>
                            </p:stCondLst>
                            <p:childTnLst>
                              <p:par>
                                <p:cTn id="40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400"/>
                            </p:stCondLst>
                            <p:childTnLst>
                              <p:par>
                                <p:cTn id="44" presetID="10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900"/>
                            </p:stCondLst>
                            <p:childTnLst>
                              <p:par>
                                <p:cTn id="48" presetID="10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1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1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2400"/>
                            </p:stCondLst>
                            <p:childTnLst>
                              <p:par>
                                <p:cTn id="5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9" dur="20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100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4600"/>
                            </p:stCondLst>
                            <p:childTnLst>
                              <p:par>
                                <p:cTn id="6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3" dur="2000" tmFilter="0, 0; .2, .5; .8, .5; 1, 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1000" autoRev="1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8000"/>
                            </p:stCondLst>
                            <p:childTnLst>
                              <p:par>
                                <p:cTn id="66" presetID="26" presetClass="emph" presetSubtype="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7" dur="2000" tmFilter="0, 0; .2, .5; .8, .5; 1, 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1000" autoRev="1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4400"/>
                            </p:stCondLst>
                            <p:childTnLst>
                              <p:par>
                                <p:cTn id="70" presetID="26" presetClass="emph" presetSubtype="0" fill="hold" grpId="0" nodeType="afterEffect">
                                  <p:stCondLst>
                                    <p:cond delay="4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1" dur="2000" tmFilter="0, 0; .2, .5; .8, .5; 1, 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1000" autoRev="1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1900"/>
                            </p:stCondLst>
                            <p:childTnLst>
                              <p:par>
                                <p:cTn id="74" presetID="26" presetClass="emph" presetSubtype="0" fill="hold" grpId="0" nodeType="afterEffect">
                                  <p:stCondLst>
                                    <p:cond delay="4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5" dur="2000" tmFilter="0, 0; .2, .5; .8, .5; 1, 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1000" autoRev="1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uiExpand="1" build="p" advAuto="1500"/>
      <p:bldP spid="51" grpId="1" build="allAtOnce"/>
      <p:bldP spid="6" grpId="0"/>
      <p:bldP spid="21" grpId="0" build="p" advAuto="1500"/>
      <p:bldP spid="21" grpId="1" uiExpand="1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4533595" y="1116033"/>
            <a:ext cx="46104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3200" dirty="0">
                <a:solidFill>
                  <a:srgbClr val="0070C0"/>
                </a:solidFill>
                <a:cs typeface="Times New Roman" pitchFamily="18" charset="0"/>
              </a:rPr>
              <a:t>La # de conclusion</a:t>
            </a: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1392315" y="2584090"/>
            <a:ext cx="7759700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l" eaLnBrk="1" hangingPunct="1">
              <a:spcBef>
                <a:spcPts val="1200"/>
              </a:spcBef>
              <a:buFont typeface="Wingdings" pitchFamily="2" charset="2"/>
              <a:buChar char="°"/>
              <a:tabLst>
                <a:tab pos="1701800" algn="l"/>
              </a:tabLst>
            </a:pPr>
            <a:r>
              <a:rPr lang="fr-FR" altLang="fr-FR" sz="2400" dirty="0">
                <a:solidFill>
                  <a:srgbClr val="0070C0"/>
                </a:solidFill>
                <a:cs typeface="Times New Roman" pitchFamily="18" charset="0"/>
                <a:sym typeface="Wingdings"/>
              </a:rPr>
              <a:t>Synthèse globale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b="0" dirty="0">
                <a:cs typeface="Times New Roman" pitchFamily="18" charset="0"/>
                <a:sym typeface="Wingdings"/>
              </a:rPr>
              <a:t>Informations clef sur le projet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104" y="2008188"/>
            <a:ext cx="1381680" cy="830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fld id="{B1D5369B-F457-4026-B489-74DB33124BE2}" type="slidenum">
              <a:rPr lang="fr-FR" sz="4800">
                <a:solidFill>
                  <a:schemeClr val="bg1">
                    <a:lumMod val="65000"/>
                  </a:schemeClr>
                </a:solidFill>
              </a:rPr>
              <a:pPr>
                <a:defRPr/>
              </a:pPr>
              <a:t>15</a:t>
            </a:fld>
            <a:endParaRPr lang="fr-FR" sz="4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384300" y="3621025"/>
            <a:ext cx="7759700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l" eaLnBrk="1" hangingPunct="1">
              <a:spcBef>
                <a:spcPts val="1200"/>
              </a:spcBef>
              <a:buFont typeface="Wingdings" pitchFamily="2" charset="2"/>
              <a:buChar char="°"/>
              <a:tabLst>
                <a:tab pos="1701800" algn="l"/>
              </a:tabLst>
            </a:pPr>
            <a:r>
              <a:rPr lang="fr-FR" altLang="fr-FR" sz="2400" dirty="0">
                <a:solidFill>
                  <a:srgbClr val="0070C0"/>
                </a:solidFill>
                <a:cs typeface="Times New Roman" pitchFamily="18" charset="0"/>
                <a:sym typeface="Wingdings"/>
              </a:rPr>
              <a:t>Conclusion technique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b="0" dirty="0">
                <a:cs typeface="Times New Roman" pitchFamily="18" charset="0"/>
                <a:sym typeface="Wingdings"/>
              </a:rPr>
              <a:t>Mission accomplie… ou pas !	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1383784" y="4696365"/>
            <a:ext cx="77597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l" eaLnBrk="1" hangingPunct="1">
              <a:spcBef>
                <a:spcPts val="1200"/>
              </a:spcBef>
              <a:buFont typeface="Wingdings" pitchFamily="2" charset="2"/>
              <a:buChar char="°"/>
              <a:tabLst>
                <a:tab pos="1701800" algn="l"/>
              </a:tabLst>
            </a:pPr>
            <a:r>
              <a:rPr lang="fr-FR" altLang="fr-FR" sz="2400" dirty="0">
                <a:solidFill>
                  <a:srgbClr val="0070C0"/>
                </a:solidFill>
                <a:cs typeface="Times New Roman" pitchFamily="18" charset="0"/>
                <a:sym typeface="Wingdings"/>
              </a:rPr>
              <a:t>Conclusion personnelle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b="0" dirty="0">
                <a:cs typeface="Times New Roman" pitchFamily="18" charset="0"/>
                <a:sym typeface="Wingdings"/>
              </a:rPr>
              <a:t>Ressenti du projet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2000" b="0" dirty="0">
                <a:cs typeface="Times New Roman" pitchFamily="18" charset="0"/>
                <a:sym typeface="Wingdings"/>
              </a:rPr>
              <a:t>	Apport en compétences, connaissances…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2000" b="0" dirty="0">
                <a:cs typeface="Times New Roman" pitchFamily="18" charset="0"/>
                <a:sym typeface="Wingdings"/>
              </a:rPr>
              <a:t>	Difficultés rencontrées…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2000" b="0" dirty="0">
                <a:cs typeface="Times New Roman" pitchFamily="18" charset="0"/>
                <a:sym typeface="Wingdings"/>
              </a:rPr>
              <a:t>	Changements de vision par rapport au lycée…</a:t>
            </a:r>
          </a:p>
        </p:txBody>
      </p:sp>
    </p:spTree>
    <p:extLst>
      <p:ext uri="{BB962C8B-B14F-4D97-AF65-F5344CB8AC3E}">
        <p14:creationId xmlns:p14="http://schemas.microsoft.com/office/powerpoint/2010/main" val="253174801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1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6" presetClass="emph" presetSubtype="0" fill="hold" grpId="0" nodeType="afterEffect">
                                  <p:stCondLst>
                                    <p:cond delay="1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200"/>
                            </p:stCondLst>
                            <p:childTnLst>
                              <p:par>
                                <p:cTn id="28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2000" tmFilter="0, 0; .2, .5; .8, .5; 1, 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1000" autoRev="1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10" presetClass="entr" presetSubtype="0" fill="hold" grpId="1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10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2000" tmFilter="0, 0; .2, .5; .8, .5; 1, 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10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700"/>
                            </p:stCondLst>
                            <p:childTnLst>
                              <p:par>
                                <p:cTn id="44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2000" tmFilter="0, 0; .2, .5; .8, .5; 1, 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1000" autoRev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9700"/>
                            </p:stCondLst>
                            <p:childTnLst>
                              <p:par>
                                <p:cTn id="48" presetID="10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1200"/>
                            </p:stCondLst>
                            <p:childTnLst>
                              <p:par>
                                <p:cTn id="52" presetID="10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2700"/>
                            </p:stCondLst>
                            <p:childTnLst>
                              <p:par>
                                <p:cTn id="56" presetID="10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4200"/>
                            </p:stCondLst>
                            <p:childTnLst>
                              <p:par>
                                <p:cTn id="60" presetID="10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700"/>
                            </p:stCondLst>
                            <p:childTnLst>
                              <p:par>
                                <p:cTn id="64" presetID="10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7200"/>
                            </p:stCondLst>
                            <p:childTnLst>
                              <p:par>
                                <p:cTn id="68" presetID="26" presetClass="emph" presetSubtype="0" fill="hold" grpId="0" nodeType="afterEffect">
                                  <p:stCondLst>
                                    <p:cond delay="1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9" dur="2000" tmFilter="0, 0; .2, .5; .8, .5; 1, 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100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900"/>
                            </p:stCondLst>
                            <p:childTnLst>
                              <p:par>
                                <p:cTn id="72" presetID="26" presetClass="emph" presetSubtype="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3" dur="2000" tmFilter="0, 0; .2, .5; .8, .5; 1, 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1000" autoRev="1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6300"/>
                            </p:stCondLst>
                            <p:childTnLst>
                              <p:par>
                                <p:cTn id="76" presetID="26" presetClass="emph" presetSubtype="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7" dur="2000" tmFilter="0, 0; .2, .5; .8, .5; 1, 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1000" autoRev="1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2300"/>
                            </p:stCondLst>
                            <p:childTnLst>
                              <p:par>
                                <p:cTn id="80" presetID="26" presetClass="emph" presetSubtype="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1" dur="2000" tmFilter="0, 0; .2, .5; .8, .5; 1, 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1000" autoRev="1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7700"/>
                            </p:stCondLst>
                            <p:childTnLst>
                              <p:par>
                                <p:cTn id="84" presetID="26" presetClass="emph" presetSubtype="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5" dur="2000" tmFilter="0, 0; .2, .5; .8, .5; 1, 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1000" autoRev="1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3" grpId="0" autoUpdateAnimBg="0"/>
      <p:bldP spid="51" grpId="0" uiExpand="1" build="p" advAuto="1500"/>
      <p:bldP spid="51" grpId="1" build="allAtOnce"/>
      <p:bldP spid="6" grpId="0"/>
      <p:bldP spid="7" grpId="0" uiExpand="1" build="p" advAuto="1500"/>
      <p:bldP spid="7" grpId="1" uiExpand="1" build="allAtOnce"/>
      <p:bldP spid="8" grpId="0" build="p" advAuto="1500"/>
      <p:bldP spid="8" grpId="1" uiExpand="1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4533595" y="1116033"/>
            <a:ext cx="46104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3200" dirty="0">
                <a:solidFill>
                  <a:srgbClr val="0070C0"/>
                </a:solidFill>
                <a:cs typeface="Times New Roman" pitchFamily="18" charset="0"/>
              </a:rPr>
              <a:t>La # de fin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-6427" y="2008188"/>
            <a:ext cx="1398742" cy="830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fld id="{B1D5369B-F457-4026-B489-74DB33124BE2}" type="slidenum">
              <a:rPr lang="fr-FR" sz="4800">
                <a:solidFill>
                  <a:schemeClr val="bg1">
                    <a:lumMod val="65000"/>
                  </a:schemeClr>
                </a:solidFill>
              </a:rPr>
              <a:pPr>
                <a:defRPr/>
              </a:pPr>
              <a:t>16</a:t>
            </a:fld>
            <a:endParaRPr lang="fr-FR" sz="4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1392315" y="2699305"/>
            <a:ext cx="77597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1200"/>
              </a:spcBef>
              <a:tabLst>
                <a:tab pos="17018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Indiquer la fin de la présentation</a:t>
            </a:r>
          </a:p>
          <a:p>
            <a:pPr algn="l" eaLnBrk="1" hangingPunct="1">
              <a:spcBef>
                <a:spcPts val="1200"/>
              </a:spcBef>
              <a:tabLst>
                <a:tab pos="1701800" algn="l"/>
              </a:tabLst>
            </a:pPr>
            <a:r>
              <a:rPr lang="fr-FR" altLang="fr-FR" sz="2000" b="0" dirty="0">
                <a:cs typeface="Times New Roman" pitchFamily="18" charset="0"/>
                <a:sym typeface="Wingdings"/>
              </a:rPr>
              <a:t>	« Fin »</a:t>
            </a:r>
          </a:p>
          <a:p>
            <a:pPr algn="l" eaLnBrk="1" hangingPunct="1">
              <a:spcBef>
                <a:spcPts val="1200"/>
              </a:spcBef>
              <a:tabLst>
                <a:tab pos="1701800" algn="l"/>
              </a:tabLst>
            </a:pPr>
            <a:r>
              <a:rPr lang="fr-FR" altLang="fr-FR" sz="2000" b="0" dirty="0">
                <a:cs typeface="Times New Roman" pitchFamily="18" charset="0"/>
                <a:sym typeface="Wingdings"/>
              </a:rPr>
              <a:t>	« merci de votre attention »</a:t>
            </a:r>
          </a:p>
        </p:txBody>
      </p:sp>
    </p:spTree>
    <p:extLst>
      <p:ext uri="{BB962C8B-B14F-4D97-AF65-F5344CB8AC3E}">
        <p14:creationId xmlns:p14="http://schemas.microsoft.com/office/powerpoint/2010/main" val="1203621006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1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6" presetClass="emph" presetSubtype="0" fill="hold" grpId="0" nodeType="afterEffect">
                                  <p:stCondLst>
                                    <p:cond delay="1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6" presetClass="emph" presetSubtype="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2000" tmFilter="0, 0; .2, .5; .8, .5; 1, 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1000" autoRev="1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400"/>
                            </p:stCondLst>
                            <p:childTnLst>
                              <p:par>
                                <p:cTn id="35" presetID="26" presetClass="emph" presetSubtype="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2000" tmFilter="0, 0; .2, .5; .8, .5; 1, 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1000" autoRev="1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3" grpId="0" autoUpdateAnimBg="0"/>
      <p:bldP spid="6" grpId="0"/>
      <p:bldP spid="9" grpId="0" build="p" advAuto="1500"/>
      <p:bldP spid="9" grpI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4533595" y="1124744"/>
            <a:ext cx="46104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3200" dirty="0">
                <a:solidFill>
                  <a:srgbClr val="006EC0"/>
                </a:solidFill>
                <a:cs typeface="Times New Roman" pitchFamily="18" charset="0"/>
              </a:rPr>
              <a:t>Règles de base</a:t>
            </a: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1363560" y="2699305"/>
            <a:ext cx="7759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1200"/>
              </a:spcBef>
              <a:tabLst>
                <a:tab pos="17018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 Toujours un titre visible pour chaque </a:t>
            </a:r>
            <a:endParaRPr lang="fr-FR" altLang="fr-FR" sz="2000" b="0" dirty="0">
              <a:cs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69875" y="2008188"/>
            <a:ext cx="84613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B1D5369B-F457-4026-B489-74DB33124BE2}" type="slidenum">
              <a:rPr lang="fr-FR" sz="4800">
                <a:solidFill>
                  <a:schemeClr val="bg1">
                    <a:lumMod val="65000"/>
                  </a:schemeClr>
                </a:solidFill>
              </a:rPr>
              <a:pPr>
                <a:defRPr/>
              </a:pPr>
              <a:t>2</a:t>
            </a:fld>
            <a:endParaRPr lang="fr-FR" sz="4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918664" y="1686653"/>
            <a:ext cx="1229862" cy="584775"/>
          </a:xfrm>
          <a:prstGeom prst="wedgeRectCallout">
            <a:avLst>
              <a:gd name="adj1" fmla="val 85245"/>
              <a:gd name="adj2" fmla="val -54919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Exemple ici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363560" y="3238462"/>
            <a:ext cx="7759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1200"/>
              </a:spcBef>
              <a:tabLst>
                <a:tab pos="17018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 </a:t>
            </a:r>
            <a:r>
              <a:rPr lang="fr-FR" altLang="fr-FR" sz="2400" dirty="0">
                <a:cs typeface="Times New Roman" pitchFamily="18" charset="0"/>
              </a:rPr>
              <a:t>Toujours un N° de # visible</a:t>
            </a:r>
            <a:endParaRPr lang="fr-FR" altLang="fr-FR" sz="2000" b="0" dirty="0">
              <a:cs typeface="Times New Roman" pitchFamily="18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1363560" y="3777175"/>
            <a:ext cx="7759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1200"/>
              </a:spcBef>
              <a:tabLst>
                <a:tab pos="17018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 Une charte graphique simple, lisible et animée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1363560" y="4350720"/>
            <a:ext cx="7759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1200"/>
              </a:spcBef>
              <a:tabLst>
                <a:tab pos="17018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 Un orthographe irréprochable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363560" y="4902017"/>
            <a:ext cx="7759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1200"/>
              </a:spcBef>
              <a:tabLst>
                <a:tab pos="17018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 Peu de texte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8966" y="3176906"/>
            <a:ext cx="1229862" cy="584775"/>
          </a:xfrm>
          <a:prstGeom prst="wedgeRectCallout">
            <a:avLst>
              <a:gd name="adj1" fmla="val 9113"/>
              <a:gd name="adj2" fmla="val -124273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Exemple ici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363560" y="5425255"/>
            <a:ext cx="7759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1200"/>
              </a:spcBef>
              <a:tabLst>
                <a:tab pos="17018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 Une bande de suivi chronologique contextuelle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202773" y="682567"/>
            <a:ext cx="1229862" cy="584775"/>
          </a:xfrm>
          <a:prstGeom prst="wedgeRectCallout">
            <a:avLst>
              <a:gd name="adj1" fmla="val 67998"/>
              <a:gd name="adj2" fmla="val -35974"/>
            </a:avLst>
          </a:prstGeom>
          <a:solidFill>
            <a:srgbClr val="D3D3F1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Exemple ici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52C45A5-FAC1-41D6-99C2-A73602E12E1E}"/>
              </a:ext>
            </a:extLst>
          </p:cNvPr>
          <p:cNvSpPr txBox="1"/>
          <p:nvPr/>
        </p:nvSpPr>
        <p:spPr>
          <a:xfrm>
            <a:off x="4561924" y="465550"/>
            <a:ext cx="720000" cy="380480"/>
          </a:xfrm>
          <a:prstGeom prst="rect">
            <a:avLst/>
          </a:prstGeom>
          <a:solidFill>
            <a:srgbClr val="006EC0"/>
          </a:solidFill>
          <a:ln w="28575">
            <a:solidFill>
              <a:schemeClr val="bg1"/>
            </a:solidFill>
          </a:ln>
        </p:spPr>
        <p:txBody>
          <a:bodyPr wrap="square" tIns="36000" bIns="36000" rtlCol="0">
            <a:spAutoFit/>
          </a:bodyPr>
          <a:lstStyle>
            <a:defPPr>
              <a:defRPr lang="fr-FR"/>
            </a:defPPr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88DDB76F-0613-429F-9819-CA136DD663EF}"/>
              </a:ext>
            </a:extLst>
          </p:cNvPr>
          <p:cNvSpPr txBox="1"/>
          <p:nvPr/>
        </p:nvSpPr>
        <p:spPr>
          <a:xfrm>
            <a:off x="5837451" y="465550"/>
            <a:ext cx="720000" cy="380480"/>
          </a:xfrm>
          <a:prstGeom prst="rect">
            <a:avLst/>
          </a:prstGeom>
          <a:solidFill>
            <a:srgbClr val="006EC0"/>
          </a:solidFill>
          <a:ln w="28575">
            <a:solidFill>
              <a:schemeClr val="bg1"/>
            </a:solidFill>
          </a:ln>
        </p:spPr>
        <p:txBody>
          <a:bodyPr wrap="square" tIns="36000" bIns="36000" rtlCol="0">
            <a:spAutoFit/>
          </a:bodyPr>
          <a:lstStyle>
            <a:defPPr>
              <a:defRPr lang="fr-FR"/>
            </a:defPPr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II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6BE61DB-78FA-4C07-87B8-6E820B930074}"/>
              </a:ext>
            </a:extLst>
          </p:cNvPr>
          <p:cNvSpPr txBox="1"/>
          <p:nvPr/>
        </p:nvSpPr>
        <p:spPr>
          <a:xfrm>
            <a:off x="7112978" y="465550"/>
            <a:ext cx="720000" cy="380480"/>
          </a:xfrm>
          <a:prstGeom prst="rect">
            <a:avLst/>
          </a:prstGeom>
          <a:solidFill>
            <a:srgbClr val="006EC0"/>
          </a:solidFill>
          <a:ln w="28575">
            <a:solidFill>
              <a:schemeClr val="bg1"/>
            </a:solidFill>
          </a:ln>
        </p:spPr>
        <p:txBody>
          <a:bodyPr wrap="square" tIns="36000" bIns="36000" rtlCol="0">
            <a:spAutoFit/>
          </a:bodyPr>
          <a:lstStyle>
            <a:defPPr>
              <a:defRPr lang="fr-FR"/>
            </a:defPPr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III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1ED26A8-E388-4D41-B16D-C76334C2E12A}"/>
              </a:ext>
            </a:extLst>
          </p:cNvPr>
          <p:cNvSpPr txBox="1"/>
          <p:nvPr/>
        </p:nvSpPr>
        <p:spPr>
          <a:xfrm>
            <a:off x="8388504" y="465550"/>
            <a:ext cx="720000" cy="380480"/>
          </a:xfrm>
          <a:prstGeom prst="rect">
            <a:avLst/>
          </a:prstGeom>
          <a:solidFill>
            <a:srgbClr val="006EC0"/>
          </a:solidFill>
          <a:ln w="28575">
            <a:solidFill>
              <a:schemeClr val="bg1"/>
            </a:solidFill>
          </a:ln>
        </p:spPr>
        <p:txBody>
          <a:bodyPr wrap="square" tIns="36000" bIns="36000" rtlCol="0">
            <a:spAutoFit/>
          </a:bodyPr>
          <a:lstStyle>
            <a:defPPr>
              <a:defRPr lang="fr-FR"/>
            </a:defPPr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IV</a:t>
            </a:r>
          </a:p>
        </p:txBody>
      </p:sp>
    </p:spTree>
    <p:extLst>
      <p:ext uri="{BB962C8B-B14F-4D97-AF65-F5344CB8AC3E}">
        <p14:creationId xmlns:p14="http://schemas.microsoft.com/office/powerpoint/2010/main" val="1572719915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mph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" dur="1000" tmFilter="0, 0; .2, .5; .8, .5; 1, 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500" autoRev="1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1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6" presetClass="emph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2000" tmFilter="0, 0; .2, .5; .8, .5; 1, 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10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4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6" presetClass="emph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2000" tmFilter="0, 0; .2, .5; .8, .5; 1, 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100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6" presetClass="emph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8" dur="2000" tmFilter="0, 0; .2, .5; .8, .5; 1, 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1000" autoRev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6" presetClass="emph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7" dur="2000" tmFilter="0, 0; .2, .5; .8, .5; 1, 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100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6" presetClass="emph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6" dur="2000" tmFilter="0, 0; .2, .5; .8, .5; 1, 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100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2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7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2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7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2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3" grpId="0" autoUpdateAnimBg="0"/>
      <p:bldP spid="51" grpId="0" build="p" advAuto="1500"/>
      <p:bldP spid="51" grpId="1" build="allAtOnce"/>
      <p:bldP spid="6" grpId="0"/>
      <p:bldP spid="2" grpId="0" animBg="1"/>
      <p:bldP spid="7" grpId="0" build="p" advAuto="1500"/>
      <p:bldP spid="7" grpId="1" build="allAtOnce"/>
      <p:bldP spid="8" grpId="0" build="p" advAuto="1500"/>
      <p:bldP spid="8" grpId="1" build="allAtOnce"/>
      <p:bldP spid="9" grpId="0" build="p" advAuto="1500"/>
      <p:bldP spid="9" grpId="1" build="allAtOnce"/>
      <p:bldP spid="10" grpId="0" build="p" advAuto="1500"/>
      <p:bldP spid="10" grpId="1" build="allAtOnce"/>
      <p:bldP spid="11" grpId="0" animBg="1"/>
      <p:bldP spid="12" grpId="0" build="p" advAuto="1500"/>
      <p:bldP spid="12" grpId="1" build="allAtOnce"/>
      <p:bldP spid="20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4533595" y="1124744"/>
            <a:ext cx="46104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3200" dirty="0">
                <a:solidFill>
                  <a:srgbClr val="0070C0"/>
                </a:solidFill>
                <a:cs typeface="Times New Roman" pitchFamily="18" charset="0"/>
              </a:rPr>
              <a:t>Les # en général</a:t>
            </a: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1392315" y="2545685"/>
            <a:ext cx="77597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3600" dirty="0">
                <a:cs typeface="Times New Roman" pitchFamily="18" charset="0"/>
                <a:sym typeface="Wingdings"/>
              </a:rPr>
              <a:t>IMPORTANT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588" y="2008188"/>
            <a:ext cx="1382712" cy="830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fld id="{B1D5369B-F457-4026-B489-74DB33124BE2}" type="slidenum">
              <a:rPr lang="fr-FR" sz="4800">
                <a:solidFill>
                  <a:schemeClr val="bg1">
                    <a:lumMod val="65000"/>
                  </a:schemeClr>
                </a:solidFill>
              </a:rPr>
              <a:pPr>
                <a:defRPr/>
              </a:pPr>
              <a:t>3</a:t>
            </a:fld>
            <a:endParaRPr lang="fr-FR" sz="4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384300" y="3275380"/>
            <a:ext cx="7759700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l" eaLnBrk="1" hangingPunct="1">
              <a:spcBef>
                <a:spcPts val="1200"/>
              </a:spcBef>
              <a:buFont typeface="Wingdings" pitchFamily="2" charset="2"/>
              <a:buChar char="°"/>
              <a:tabLst>
                <a:tab pos="17018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Prévoir une progression dans chaque partie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b="0" dirty="0">
                <a:cs typeface="Times New Roman" pitchFamily="18" charset="0"/>
                <a:sym typeface="Wingdings"/>
              </a:rPr>
              <a:t>Du global vers le particulier</a:t>
            </a:r>
          </a:p>
        </p:txBody>
      </p:sp>
      <p:sp>
        <p:nvSpPr>
          <p:cNvPr id="2" name="Triangle isocèle 1"/>
          <p:cNvSpPr/>
          <p:nvPr/>
        </p:nvSpPr>
        <p:spPr bwMode="auto">
          <a:xfrm rot="5400000">
            <a:off x="4287835" y="2338621"/>
            <a:ext cx="1952629" cy="6668117"/>
          </a:xfrm>
          <a:prstGeom prst="triangle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114080" y="4363701"/>
            <a:ext cx="1689820" cy="830997"/>
          </a:xfrm>
          <a:prstGeom prst="wedgeRectCallout">
            <a:avLst>
              <a:gd name="adj1" fmla="val -52880"/>
              <a:gd name="adj2" fmla="val 86789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0" dirty="0"/>
              <a:t>Concepts</a:t>
            </a:r>
          </a:p>
          <a:p>
            <a:r>
              <a:rPr lang="fr-FR" sz="1600" b="0" dirty="0"/>
              <a:t>Cadres</a:t>
            </a:r>
          </a:p>
          <a:p>
            <a:r>
              <a:rPr lang="fr-FR" sz="1600" b="0" dirty="0"/>
              <a:t>Grands chiffres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187950" y="4363700"/>
            <a:ext cx="2059684" cy="584775"/>
          </a:xfrm>
          <a:prstGeom prst="wedgeRectCallout">
            <a:avLst>
              <a:gd name="adj1" fmla="val 5177"/>
              <a:gd name="adj2" fmla="val 122304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0" dirty="0"/>
              <a:t>Procédures</a:t>
            </a:r>
          </a:p>
          <a:p>
            <a:r>
              <a:rPr lang="fr-FR" sz="1600" b="0" dirty="0"/>
              <a:t>Méthodes précises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6630541" y="4363699"/>
            <a:ext cx="1888488" cy="830997"/>
          </a:xfrm>
          <a:prstGeom prst="wedgeRectCallout">
            <a:avLst>
              <a:gd name="adj1" fmla="val 40492"/>
              <a:gd name="adj2" fmla="val 97487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0" dirty="0"/>
              <a:t>Détails</a:t>
            </a:r>
          </a:p>
          <a:p>
            <a:r>
              <a:rPr lang="fr-FR" sz="1600" b="0" dirty="0"/>
              <a:t>Documents précis </a:t>
            </a:r>
          </a:p>
          <a:p>
            <a:r>
              <a:rPr lang="fr-FR" sz="1600" b="0" dirty="0"/>
              <a:t>Calculs</a:t>
            </a:r>
          </a:p>
        </p:txBody>
      </p:sp>
      <p:sp>
        <p:nvSpPr>
          <p:cNvPr id="4" name="ZoneTexte 3"/>
          <p:cNvSpPr txBox="1"/>
          <p:nvPr/>
        </p:nvSpPr>
        <p:spPr>
          <a:xfrm rot="16200000">
            <a:off x="994482" y="5441846"/>
            <a:ext cx="1540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>
                    <a:lumMod val="50000"/>
                  </a:schemeClr>
                </a:solidFill>
              </a:rPr>
              <a:t>Globale</a:t>
            </a:r>
          </a:p>
        </p:txBody>
      </p:sp>
      <p:sp>
        <p:nvSpPr>
          <p:cNvPr id="24" name="ZoneTexte 23"/>
          <p:cNvSpPr txBox="1"/>
          <p:nvPr/>
        </p:nvSpPr>
        <p:spPr>
          <a:xfrm rot="16200000">
            <a:off x="7946007" y="5503402"/>
            <a:ext cx="1540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accent6">
                    <a:lumMod val="75000"/>
                  </a:schemeClr>
                </a:solidFill>
              </a:rPr>
              <a:t>Particulier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4A45732-2AF6-4267-9BF0-48D19C4BC65A}"/>
              </a:ext>
            </a:extLst>
          </p:cNvPr>
          <p:cNvSpPr txBox="1"/>
          <p:nvPr/>
        </p:nvSpPr>
        <p:spPr>
          <a:xfrm>
            <a:off x="4561924" y="465550"/>
            <a:ext cx="720000" cy="380480"/>
          </a:xfrm>
          <a:prstGeom prst="rect">
            <a:avLst/>
          </a:prstGeom>
          <a:solidFill>
            <a:srgbClr val="006EC0"/>
          </a:solidFill>
          <a:ln w="28575">
            <a:solidFill>
              <a:schemeClr val="bg1"/>
            </a:solidFill>
          </a:ln>
        </p:spPr>
        <p:txBody>
          <a:bodyPr wrap="square" tIns="36000" bIns="36000" rtlCol="0">
            <a:spAutoFit/>
          </a:bodyPr>
          <a:lstStyle>
            <a:defPPr>
              <a:defRPr lang="fr-FR"/>
            </a:defPPr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39FD3A65-DD8B-44FA-B1A8-19B9F3C2BE3C}"/>
              </a:ext>
            </a:extLst>
          </p:cNvPr>
          <p:cNvSpPr txBox="1"/>
          <p:nvPr/>
        </p:nvSpPr>
        <p:spPr>
          <a:xfrm>
            <a:off x="5837451" y="465550"/>
            <a:ext cx="720000" cy="380480"/>
          </a:xfrm>
          <a:prstGeom prst="rect">
            <a:avLst/>
          </a:prstGeom>
          <a:solidFill>
            <a:srgbClr val="006EC0"/>
          </a:solidFill>
          <a:ln w="28575">
            <a:solidFill>
              <a:schemeClr val="bg1"/>
            </a:solidFill>
          </a:ln>
        </p:spPr>
        <p:txBody>
          <a:bodyPr wrap="square" tIns="36000" bIns="36000" rtlCol="0">
            <a:spAutoFit/>
          </a:bodyPr>
          <a:lstStyle>
            <a:defPPr>
              <a:defRPr lang="fr-FR"/>
            </a:defPPr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II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73E023C-BD75-48FF-8894-B87F00816277}"/>
              </a:ext>
            </a:extLst>
          </p:cNvPr>
          <p:cNvSpPr txBox="1"/>
          <p:nvPr/>
        </p:nvSpPr>
        <p:spPr>
          <a:xfrm>
            <a:off x="7112978" y="465550"/>
            <a:ext cx="720000" cy="380480"/>
          </a:xfrm>
          <a:prstGeom prst="rect">
            <a:avLst/>
          </a:prstGeom>
          <a:solidFill>
            <a:srgbClr val="006EC0"/>
          </a:solidFill>
          <a:ln w="28575">
            <a:solidFill>
              <a:schemeClr val="bg1"/>
            </a:solidFill>
          </a:ln>
        </p:spPr>
        <p:txBody>
          <a:bodyPr wrap="square" tIns="36000" bIns="36000" rtlCol="0">
            <a:spAutoFit/>
          </a:bodyPr>
          <a:lstStyle>
            <a:defPPr>
              <a:defRPr lang="fr-FR"/>
            </a:defPPr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III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9861D1E4-80FB-44A6-97F9-19B0C9320BA2}"/>
              </a:ext>
            </a:extLst>
          </p:cNvPr>
          <p:cNvSpPr txBox="1"/>
          <p:nvPr/>
        </p:nvSpPr>
        <p:spPr>
          <a:xfrm>
            <a:off x="8388504" y="465550"/>
            <a:ext cx="720000" cy="380480"/>
          </a:xfrm>
          <a:prstGeom prst="rect">
            <a:avLst/>
          </a:prstGeom>
          <a:solidFill>
            <a:srgbClr val="006EC0"/>
          </a:solidFill>
          <a:ln w="28575">
            <a:solidFill>
              <a:schemeClr val="bg1"/>
            </a:solidFill>
          </a:ln>
        </p:spPr>
        <p:txBody>
          <a:bodyPr wrap="square" tIns="36000" bIns="36000" rtlCol="0">
            <a:spAutoFit/>
          </a:bodyPr>
          <a:lstStyle>
            <a:defPPr>
              <a:defRPr lang="fr-FR"/>
            </a:defPPr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IV</a:t>
            </a:r>
          </a:p>
        </p:txBody>
      </p:sp>
    </p:spTree>
    <p:extLst>
      <p:ext uri="{BB962C8B-B14F-4D97-AF65-F5344CB8AC3E}">
        <p14:creationId xmlns:p14="http://schemas.microsoft.com/office/powerpoint/2010/main" val="2795020545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1000" tmFilter="0, 0; .2, .5; .8, .5; 1, 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5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" dur="1000" tmFilter="0, 0; .2, .5; .8, .5; 1, 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500" autoRev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4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9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40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9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4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9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4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9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74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9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uiExpand="1" build="p" advAuto="1500"/>
      <p:bldP spid="7" grpId="1" build="allAtOnce"/>
      <p:bldP spid="2" grpId="0" animBg="1"/>
      <p:bldP spid="20" grpId="0" animBg="1"/>
      <p:bldP spid="21" grpId="0" animBg="1"/>
      <p:bldP spid="22" grpId="0" animBg="1"/>
      <p:bldP spid="4" grpId="0"/>
      <p:bldP spid="24" grpId="0"/>
      <p:bldP spid="25" grpId="0" animBg="1"/>
      <p:bldP spid="26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4533595" y="1116033"/>
            <a:ext cx="46104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3200" dirty="0">
                <a:solidFill>
                  <a:srgbClr val="0070C0"/>
                </a:solidFill>
                <a:cs typeface="Times New Roman" pitchFamily="18" charset="0"/>
              </a:rPr>
              <a:t>La # de garde</a:t>
            </a: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1392315" y="2699305"/>
            <a:ext cx="77597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1200"/>
              </a:spcBef>
              <a:tabLst>
                <a:tab pos="17018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 </a:t>
            </a:r>
            <a:r>
              <a:rPr lang="fr-FR" altLang="fr-FR" sz="2400" dirty="0">
                <a:cs typeface="Times New Roman" pitchFamily="18" charset="0"/>
              </a:rPr>
              <a:t>QUOI</a:t>
            </a:r>
            <a:r>
              <a:rPr lang="fr-FR" altLang="fr-FR" sz="2000" b="0" dirty="0">
                <a:cs typeface="Times New Roman" pitchFamily="18" charset="0"/>
              </a:rPr>
              <a:t>	Projet  de S I – dénomination du projet</a:t>
            </a:r>
          </a:p>
          <a:p>
            <a:pPr algn="l" eaLnBrk="1" hangingPunct="1">
              <a:spcBef>
                <a:spcPts val="1200"/>
              </a:spcBef>
              <a:tabLst>
                <a:tab pos="17018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 </a:t>
            </a:r>
            <a:r>
              <a:rPr lang="fr-FR" altLang="fr-FR" sz="2400" dirty="0">
                <a:cs typeface="Times New Roman" pitchFamily="18" charset="0"/>
              </a:rPr>
              <a:t>QUI</a:t>
            </a:r>
            <a:r>
              <a:rPr lang="fr-FR" altLang="fr-FR" sz="2000" b="0" dirty="0">
                <a:cs typeface="Times New Roman" pitchFamily="18" charset="0"/>
              </a:rPr>
              <a:t>	Vous, le(s) clients, le(s) professeurs</a:t>
            </a:r>
          </a:p>
          <a:p>
            <a:pPr algn="l" eaLnBrk="1" hangingPunct="1">
              <a:spcBef>
                <a:spcPts val="1200"/>
              </a:spcBef>
              <a:tabLst>
                <a:tab pos="17018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 </a:t>
            </a:r>
            <a:r>
              <a:rPr lang="fr-FR" altLang="fr-FR" sz="2400" dirty="0">
                <a:cs typeface="Times New Roman" pitchFamily="18" charset="0"/>
              </a:rPr>
              <a:t>QUAND</a:t>
            </a:r>
            <a:r>
              <a:rPr lang="fr-FR" altLang="fr-FR" sz="2000" b="0" dirty="0">
                <a:cs typeface="Times New Roman" pitchFamily="18" charset="0"/>
              </a:rPr>
              <a:t>	Année, Niveau de seconde</a:t>
            </a:r>
          </a:p>
          <a:p>
            <a:pPr algn="l" eaLnBrk="1" hangingPunct="1">
              <a:spcBef>
                <a:spcPts val="1200"/>
              </a:spcBef>
              <a:tabLst>
                <a:tab pos="17018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 </a:t>
            </a:r>
            <a:r>
              <a:rPr lang="fr-FR" altLang="fr-FR" sz="2400" dirty="0">
                <a:cs typeface="Times New Roman" pitchFamily="18" charset="0"/>
              </a:rPr>
              <a:t>OÙ</a:t>
            </a:r>
            <a:r>
              <a:rPr lang="fr-FR" altLang="fr-FR" sz="2000" b="0" dirty="0">
                <a:cs typeface="Times New Roman" pitchFamily="18" charset="0"/>
              </a:rPr>
              <a:t>	Lycée, salle / laboratoire R123</a:t>
            </a:r>
          </a:p>
          <a:p>
            <a:pPr algn="l" eaLnBrk="1" hangingPunct="1">
              <a:spcBef>
                <a:spcPts val="1200"/>
              </a:spcBef>
              <a:tabLst>
                <a:tab pos="17018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 </a:t>
            </a:r>
            <a:r>
              <a:rPr lang="fr-FR" altLang="fr-FR" sz="2400" dirty="0">
                <a:cs typeface="Times New Roman" pitchFamily="18" charset="0"/>
              </a:rPr>
              <a:t>Visuels</a:t>
            </a:r>
            <a:r>
              <a:rPr lang="fr-FR" altLang="fr-FR" sz="2000" b="0" dirty="0">
                <a:cs typeface="Times New Roman" pitchFamily="18" charset="0"/>
              </a:rPr>
              <a:t>	Logo / image d’accroche…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69875" y="2008188"/>
            <a:ext cx="84613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B1D5369B-F457-4026-B489-74DB33124BE2}" type="slidenum">
              <a:rPr lang="fr-FR" sz="4800">
                <a:solidFill>
                  <a:schemeClr val="bg1">
                    <a:lumMod val="65000"/>
                  </a:schemeClr>
                </a:solidFill>
              </a:rPr>
              <a:pPr>
                <a:defRPr/>
              </a:pPr>
              <a:t>4</a:t>
            </a:fld>
            <a:endParaRPr lang="fr-FR" sz="4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1468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1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6" presetClass="emph" presetSubtype="0" fill="hold" grpId="0" nodeType="afterEffect">
                                  <p:stCondLst>
                                    <p:cond delay="1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800"/>
                            </p:stCondLst>
                            <p:childTnLst>
                              <p:par>
                                <p:cTn id="37" presetID="26" presetClass="emph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2000" tmFilter="0, 0; .2, .5; .8, .5; 1, 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000" autoRev="1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600"/>
                            </p:stCondLst>
                            <p:childTnLst>
                              <p:par>
                                <p:cTn id="41" presetID="26" presetClass="emph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2000" tmFilter="0, 0; .2, .5; .8, .5; 1, 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1000" autoRev="1" fill="hold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9800"/>
                            </p:stCondLst>
                            <p:childTnLst>
                              <p:par>
                                <p:cTn id="45" presetID="26" presetClass="emph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2000" tmFilter="0, 0; .2, .5; .8, .5; 1, 0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000" autoRev="1" fill="hold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200"/>
                            </p:stCondLst>
                            <p:childTnLst>
                              <p:par>
                                <p:cTn id="49" presetID="26" presetClass="emph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" dur="2000" tmFilter="0, 0; .2, .5; .8, .5; 1, 0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1000" autoRev="1" fill="hold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3" grpId="0" autoUpdateAnimBg="0"/>
      <p:bldP spid="51" grpId="0" build="p" advAuto="1500"/>
      <p:bldP spid="51" grpId="1" build="allAtOnce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4533595" y="1116033"/>
            <a:ext cx="46104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3200" dirty="0">
                <a:solidFill>
                  <a:srgbClr val="0070C0"/>
                </a:solidFill>
                <a:cs typeface="Times New Roman" pitchFamily="18" charset="0"/>
              </a:rPr>
              <a:t>La # de sommaire</a:t>
            </a: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1392315" y="2699305"/>
            <a:ext cx="7759700" cy="2846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1200"/>
              </a:spcBef>
              <a:tabLst>
                <a:tab pos="17018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 Prévoir des grandes parties</a:t>
            </a:r>
          </a:p>
          <a:p>
            <a:pPr algn="l" eaLnBrk="1" hangingPunct="1">
              <a:spcBef>
                <a:spcPts val="1200"/>
              </a:spcBef>
              <a:tabLst>
                <a:tab pos="1701800" algn="l"/>
              </a:tabLst>
            </a:pPr>
            <a:r>
              <a:rPr lang="fr-FR" altLang="fr-FR" sz="2000" b="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b="0" dirty="0">
                <a:solidFill>
                  <a:srgbClr val="0070C0"/>
                </a:solidFill>
                <a:cs typeface="Times New Roman" pitchFamily="18" charset="0"/>
                <a:sym typeface="Wingdings"/>
              </a:rPr>
              <a:t>Introduction</a:t>
            </a:r>
          </a:p>
          <a:p>
            <a:pPr algn="l" eaLnBrk="1" hangingPunct="1">
              <a:spcBef>
                <a:spcPts val="600"/>
              </a:spcBef>
              <a:tabLst>
                <a:tab pos="1701800" algn="l"/>
              </a:tabLst>
            </a:pPr>
            <a:r>
              <a:rPr lang="fr-FR" altLang="fr-FR" sz="2000" b="0" dirty="0">
                <a:solidFill>
                  <a:srgbClr val="0070C0"/>
                </a:solidFill>
                <a:cs typeface="Times New Roman" pitchFamily="18" charset="0"/>
                <a:sym typeface="Wingdings"/>
              </a:rPr>
              <a:t>	I - Organisation</a:t>
            </a:r>
          </a:p>
          <a:p>
            <a:pPr algn="l" eaLnBrk="1" hangingPunct="1">
              <a:spcBef>
                <a:spcPts val="600"/>
              </a:spcBef>
              <a:tabLst>
                <a:tab pos="1701800" algn="l"/>
              </a:tabLst>
            </a:pPr>
            <a:r>
              <a:rPr lang="fr-FR" altLang="fr-FR" sz="2000" b="0" dirty="0">
                <a:solidFill>
                  <a:srgbClr val="0070C0"/>
                </a:solidFill>
                <a:cs typeface="Times New Roman" pitchFamily="18" charset="0"/>
                <a:sym typeface="Wingdings"/>
              </a:rPr>
              <a:t>	II - Cahier des charges – REVUE 1</a:t>
            </a:r>
          </a:p>
          <a:p>
            <a:pPr algn="l" eaLnBrk="1" hangingPunct="1">
              <a:spcBef>
                <a:spcPts val="600"/>
              </a:spcBef>
              <a:tabLst>
                <a:tab pos="1701800" algn="l"/>
              </a:tabLst>
            </a:pPr>
            <a:r>
              <a:rPr lang="fr-FR" altLang="fr-FR" sz="2000" b="0" dirty="0">
                <a:solidFill>
                  <a:srgbClr val="0070C0"/>
                </a:solidFill>
                <a:cs typeface="Times New Roman" pitchFamily="18" charset="0"/>
                <a:sym typeface="Wingdings"/>
              </a:rPr>
              <a:t>	III - Avants projets et choix – REVUE 2</a:t>
            </a:r>
          </a:p>
          <a:p>
            <a:pPr algn="l" eaLnBrk="1" hangingPunct="1">
              <a:spcBef>
                <a:spcPts val="600"/>
              </a:spcBef>
              <a:tabLst>
                <a:tab pos="1701800" algn="l"/>
              </a:tabLst>
            </a:pPr>
            <a:r>
              <a:rPr lang="fr-FR" altLang="fr-FR" sz="2000" b="0" dirty="0">
                <a:solidFill>
                  <a:srgbClr val="0070C0"/>
                </a:solidFill>
                <a:cs typeface="Times New Roman" pitchFamily="18" charset="0"/>
                <a:sym typeface="Wingdings"/>
              </a:rPr>
              <a:t>	IV - Projet – REVUE 3</a:t>
            </a:r>
          </a:p>
          <a:p>
            <a:pPr algn="l" eaLnBrk="1" hangingPunct="1">
              <a:spcBef>
                <a:spcPts val="600"/>
              </a:spcBef>
              <a:tabLst>
                <a:tab pos="1701800" algn="l"/>
              </a:tabLst>
            </a:pPr>
            <a:r>
              <a:rPr lang="fr-FR" altLang="fr-FR" sz="2000" b="0" dirty="0">
                <a:solidFill>
                  <a:srgbClr val="0070C0"/>
                </a:solidFill>
                <a:cs typeface="Times New Roman" pitchFamily="18" charset="0"/>
                <a:sym typeface="Wingdings"/>
              </a:rPr>
              <a:t>	Conclusion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69875" y="2008188"/>
            <a:ext cx="84613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B1D5369B-F457-4026-B489-74DB33124BE2}" type="slidenum">
              <a:rPr lang="fr-FR" sz="4800">
                <a:solidFill>
                  <a:schemeClr val="bg1">
                    <a:lumMod val="65000"/>
                  </a:schemeClr>
                </a:solidFill>
              </a:rPr>
              <a:pPr>
                <a:defRPr/>
              </a:pPr>
              <a:t>5</a:t>
            </a:fld>
            <a:endParaRPr lang="fr-FR" sz="4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409259" y="5741967"/>
            <a:ext cx="7759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1200"/>
              </a:spcBef>
              <a:tabLst>
                <a:tab pos="17018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 Introduire la bande chronologique</a:t>
            </a:r>
          </a:p>
        </p:txBody>
      </p:sp>
    </p:spTree>
    <p:extLst>
      <p:ext uri="{BB962C8B-B14F-4D97-AF65-F5344CB8AC3E}">
        <p14:creationId xmlns:p14="http://schemas.microsoft.com/office/powerpoint/2010/main" val="32682457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1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6" presetClass="emph" presetSubtype="0" fill="hold" grpId="0" nodeType="afterEffect">
                                  <p:stCondLst>
                                    <p:cond delay="1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2000" tmFilter="0, 0; .2, .5; .8, .5; 1, 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1000" autoRev="1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800"/>
                            </p:stCondLst>
                            <p:childTnLst>
                              <p:par>
                                <p:cTn id="43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4" dur="2000" tmFilter="0, 0; .2, .5; .8, .5; 1, 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1000" autoRev="1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800"/>
                            </p:stCondLst>
                            <p:childTnLst>
                              <p:par>
                                <p:cTn id="47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8" dur="2000" tmFilter="0, 0; .2, .5; .8, .5; 1, 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1000" autoRev="1" fill="hold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3200"/>
                            </p:stCondLst>
                            <p:childTnLst>
                              <p:par>
                                <p:cTn id="51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2" dur="2000" tmFilter="0, 0; .2, .5; .8, .5; 1, 0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1000" autoRev="1" fill="hold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7600"/>
                            </p:stCondLst>
                            <p:childTnLst>
                              <p:par>
                                <p:cTn id="55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6" dur="2000" tmFilter="0, 0; .2, .5; .8, .5; 1, 0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1000" autoRev="1" fill="hold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200"/>
                            </p:stCondLst>
                            <p:childTnLst>
                              <p:par>
                                <p:cTn id="59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0" dur="2000" tmFilter="0, 0; .2, .5; .8, .5; 1, 0"/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1000" autoRev="1" fill="hold"/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6200"/>
                            </p:stCondLst>
                            <p:childTnLst>
                              <p:par>
                                <p:cTn id="63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2000" tmFilter="0, 0; .2, .5; .8, .5; 1, 0"/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1000" autoRev="1" fill="hold"/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9200"/>
                            </p:stCondLst>
                            <p:childTnLst>
                              <p:par>
                                <p:cTn id="67" presetID="10" presetClass="entr" presetSubtype="0" fill="hold" grpId="1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200"/>
                            </p:stCondLst>
                            <p:childTnLst>
                              <p:par>
                                <p:cTn id="71" presetID="26" presetClass="emph" presetSubtype="0" fill="hold" grpId="0" nodeType="afterEffect">
                                  <p:stCondLst>
                                    <p:cond delay="1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2" dur="2000" tmFilter="0, 0; .2, .5; .8, .5; 1, 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10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3" grpId="0" autoUpdateAnimBg="0"/>
      <p:bldP spid="51" grpId="0" uiExpand="1" build="p" advAuto="1500"/>
      <p:bldP spid="51" grpId="1" build="allAtOnce"/>
      <p:bldP spid="6" grpId="0"/>
      <p:bldP spid="7" grpId="0" build="p" advAuto="1500"/>
      <p:bldP spid="7" grpI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4533595" y="1116033"/>
            <a:ext cx="46104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3200" dirty="0">
                <a:solidFill>
                  <a:srgbClr val="0070C0"/>
                </a:solidFill>
                <a:cs typeface="Times New Roman" pitchFamily="18" charset="0"/>
              </a:rPr>
              <a:t>La # d’introduction</a:t>
            </a: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1392315" y="2699305"/>
            <a:ext cx="77597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l" eaLnBrk="1" hangingPunct="1">
              <a:spcBef>
                <a:spcPts val="1200"/>
              </a:spcBef>
              <a:buFont typeface="Wingdings" pitchFamily="2" charset="2"/>
              <a:buChar char="°"/>
              <a:tabLst>
                <a:tab pos="1701800" algn="l"/>
              </a:tabLst>
            </a:pPr>
            <a:r>
              <a:rPr lang="fr-FR" altLang="fr-FR" sz="2400" dirty="0">
                <a:solidFill>
                  <a:srgbClr val="0070C0"/>
                </a:solidFill>
                <a:cs typeface="Times New Roman" pitchFamily="18" charset="0"/>
                <a:sym typeface="Wingdings"/>
              </a:rPr>
              <a:t>Présentations personnelles</a:t>
            </a:r>
          </a:p>
          <a:p>
            <a:pPr algn="l" eaLnBrk="1" hangingPunct="1">
              <a:spcBef>
                <a:spcPts val="1200"/>
              </a:spcBef>
              <a:tabLst>
                <a:tab pos="9017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b="0" dirty="0">
                <a:cs typeface="Times New Roman" pitchFamily="18" charset="0"/>
                <a:sym typeface="Wingdings"/>
              </a:rPr>
              <a:t>Collège d’origine, centre d’intérêts, parcours particuliers… 	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69875" y="2008188"/>
            <a:ext cx="84613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B1D5369B-F457-4026-B489-74DB33124BE2}" type="slidenum">
              <a:rPr lang="fr-FR" sz="4800">
                <a:solidFill>
                  <a:schemeClr val="bg1">
                    <a:lumMod val="65000"/>
                  </a:schemeClr>
                </a:solidFill>
              </a:rPr>
              <a:pPr>
                <a:defRPr/>
              </a:pPr>
              <a:t>6</a:t>
            </a:fld>
            <a:endParaRPr lang="fr-FR" sz="4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384300" y="3836590"/>
            <a:ext cx="77597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l" eaLnBrk="1" hangingPunct="1">
              <a:spcBef>
                <a:spcPts val="1200"/>
              </a:spcBef>
              <a:buFont typeface="Wingdings" pitchFamily="2" charset="2"/>
              <a:buChar char="°"/>
              <a:tabLst>
                <a:tab pos="1701800" algn="l"/>
              </a:tabLst>
            </a:pPr>
            <a:r>
              <a:rPr lang="fr-FR" altLang="fr-FR" sz="2400" dirty="0">
                <a:solidFill>
                  <a:srgbClr val="0070C0"/>
                </a:solidFill>
                <a:cs typeface="Times New Roman" pitchFamily="18" charset="0"/>
                <a:sym typeface="Wingdings"/>
              </a:rPr>
              <a:t>Rappel du contexte</a:t>
            </a:r>
          </a:p>
          <a:p>
            <a:pPr algn="l" eaLnBrk="1" hangingPunct="1">
              <a:spcBef>
                <a:spcPts val="1200"/>
              </a:spcBef>
              <a:tabLst>
                <a:tab pos="9017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b="0" dirty="0">
                <a:cs typeface="Times New Roman" pitchFamily="18" charset="0"/>
                <a:sym typeface="Wingdings"/>
              </a:rPr>
              <a:t>Initiation aux S I, champ sociétal du projet… 	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1383784" y="4973875"/>
            <a:ext cx="77597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l" eaLnBrk="1" hangingPunct="1">
              <a:spcBef>
                <a:spcPts val="1200"/>
              </a:spcBef>
              <a:buFont typeface="Wingdings" pitchFamily="2" charset="2"/>
              <a:buChar char="°"/>
              <a:tabLst>
                <a:tab pos="1701800" algn="l"/>
              </a:tabLst>
            </a:pPr>
            <a:r>
              <a:rPr lang="fr-FR" altLang="fr-FR" sz="2400" dirty="0">
                <a:solidFill>
                  <a:srgbClr val="0070C0"/>
                </a:solidFill>
                <a:cs typeface="Times New Roman" pitchFamily="18" charset="0"/>
                <a:sym typeface="Wingdings"/>
              </a:rPr>
              <a:t>Remerciements éventuels</a:t>
            </a:r>
          </a:p>
          <a:p>
            <a:pPr algn="l" eaLnBrk="1" hangingPunct="1">
              <a:spcBef>
                <a:spcPts val="1200"/>
              </a:spcBef>
              <a:tabLst>
                <a:tab pos="9017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b="0" dirty="0">
                <a:cs typeface="Times New Roman" pitchFamily="18" charset="0"/>
                <a:sym typeface="Wingdings"/>
              </a:rPr>
              <a:t>Pour des prestataires particuliers	</a:t>
            </a:r>
          </a:p>
        </p:txBody>
      </p:sp>
    </p:spTree>
    <p:extLst>
      <p:ext uri="{BB962C8B-B14F-4D97-AF65-F5344CB8AC3E}">
        <p14:creationId xmlns:p14="http://schemas.microsoft.com/office/powerpoint/2010/main" val="317433092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1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6" presetClass="emph" presetSubtype="0" fill="hold" grpId="0" nodeType="afterEffect">
                                  <p:stCondLst>
                                    <p:cond delay="1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200"/>
                            </p:stCondLst>
                            <p:childTnLst>
                              <p:par>
                                <p:cTn id="28" presetID="26" presetClass="emph" presetSubtype="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2000" tmFilter="0, 0; .2, .5; .8, .5; 1, 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1000" autoRev="1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800"/>
                            </p:stCondLst>
                            <p:childTnLst>
                              <p:par>
                                <p:cTn id="32" presetID="10" presetClass="entr" presetSubtype="0" fill="hold" grpId="1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800"/>
                            </p:stCondLst>
                            <p:childTnLst>
                              <p:par>
                                <p:cTn id="39" presetID="26" presetClass="emph" presetSubtype="0" fill="hold" grpId="0" nodeType="afterEffect">
                                  <p:stCondLst>
                                    <p:cond delay="1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2000" tmFilter="0, 0; .2, .5; .8, .5; 1, 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10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700"/>
                            </p:stCondLst>
                            <p:childTnLst>
                              <p:par>
                                <p:cTn id="43" presetID="26" presetClass="emph" presetSubtype="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4" dur="2000" tmFilter="0, 0; .2, .5; .8, .5; 1, 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1000" autoRev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4500"/>
                            </p:stCondLst>
                            <p:childTnLst>
                              <p:par>
                                <p:cTn id="47" presetID="10" presetClass="entr" presetSubtype="0" fill="hold" grpId="1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500"/>
                            </p:stCondLst>
                            <p:childTnLst>
                              <p:par>
                                <p:cTn id="54" presetID="26" presetClass="emph" presetSubtype="0" fill="hold" grpId="0" nodeType="afterEffect">
                                  <p:stCondLst>
                                    <p:cond delay="1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5" dur="2000" tmFilter="0, 0; .2, .5; .8, .5; 1, 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100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9200"/>
                            </p:stCondLst>
                            <p:childTnLst>
                              <p:par>
                                <p:cTn id="58" presetID="26" presetClass="emph" presetSubtype="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9" dur="2000" tmFilter="0, 0; .2, .5; .8, .5; 1, 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1000" autoRev="1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3" grpId="0" autoUpdateAnimBg="0"/>
      <p:bldP spid="51" grpId="0" build="p" advAuto="1500"/>
      <p:bldP spid="51" grpId="1" build="allAtOnce"/>
      <p:bldP spid="6" grpId="0"/>
      <p:bldP spid="7" grpId="0" build="p" advAuto="1500"/>
      <p:bldP spid="7" grpId="1" build="allAtOnce"/>
      <p:bldP spid="8" grpId="0" build="p" advAuto="1500"/>
      <p:bldP spid="8" grpI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4533595" y="911622"/>
            <a:ext cx="461040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3200" dirty="0">
                <a:solidFill>
                  <a:srgbClr val="0070C0"/>
                </a:solidFill>
                <a:cs typeface="Times New Roman" pitchFamily="18" charset="0"/>
              </a:rPr>
              <a:t>Les # sur l’organisation</a:t>
            </a: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1392315" y="2545685"/>
            <a:ext cx="7759700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l" eaLnBrk="1" hangingPunct="1">
              <a:spcBef>
                <a:spcPts val="1200"/>
              </a:spcBef>
              <a:buFont typeface="Wingdings" pitchFamily="2" charset="2"/>
              <a:buChar char="°"/>
              <a:tabLst>
                <a:tab pos="1701800" algn="l"/>
              </a:tabLst>
            </a:pPr>
            <a:r>
              <a:rPr lang="fr-FR" altLang="fr-FR" sz="2400" dirty="0">
                <a:solidFill>
                  <a:srgbClr val="0070C0"/>
                </a:solidFill>
                <a:cs typeface="Times New Roman" pitchFamily="18" charset="0"/>
                <a:sym typeface="Wingdings"/>
              </a:rPr>
              <a:t>L’idée maitresse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b="0" dirty="0">
                <a:cs typeface="Times New Roman" pitchFamily="18" charset="0"/>
                <a:sym typeface="Wingdings"/>
              </a:rPr>
              <a:t>On doit avoir cerné votre organisation globale (revues)	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-6427" y="2008188"/>
            <a:ext cx="1398742" cy="830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fld id="{B1D5369B-F457-4026-B489-74DB33124BE2}" type="slidenum">
              <a:rPr lang="fr-FR" sz="4800">
                <a:solidFill>
                  <a:schemeClr val="bg1">
                    <a:lumMod val="65000"/>
                  </a:schemeClr>
                </a:solidFill>
              </a:rPr>
              <a:pPr>
                <a:defRPr/>
              </a:pPr>
              <a:t>7</a:t>
            </a:fld>
            <a:endParaRPr lang="fr-FR" sz="4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384300" y="3621025"/>
            <a:ext cx="7759700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l" eaLnBrk="1" hangingPunct="1">
              <a:spcBef>
                <a:spcPts val="1200"/>
              </a:spcBef>
              <a:buFont typeface="Wingdings" pitchFamily="2" charset="2"/>
              <a:buChar char="°"/>
              <a:tabLst>
                <a:tab pos="1701800" algn="l"/>
              </a:tabLst>
            </a:pPr>
            <a:r>
              <a:rPr lang="fr-FR" altLang="fr-FR" sz="2400" dirty="0">
                <a:solidFill>
                  <a:srgbClr val="0070C0"/>
                </a:solidFill>
                <a:cs typeface="Times New Roman" pitchFamily="18" charset="0"/>
                <a:sym typeface="Wingdings"/>
              </a:rPr>
              <a:t>Les items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b="0" dirty="0">
                <a:cs typeface="Times New Roman" pitchFamily="18" charset="0"/>
                <a:sym typeface="Wingdings"/>
              </a:rPr>
              <a:t>Organisation dans le temps (GANTT, fiches de séances)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2000" b="0" dirty="0">
                <a:cs typeface="Times New Roman" pitchFamily="18" charset="0"/>
                <a:sym typeface="Wingdings"/>
              </a:rPr>
              <a:t>	Répartition des rôles et critères de répartition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2000" b="0" dirty="0">
                <a:cs typeface="Times New Roman" pitchFamily="18" charset="0"/>
                <a:sym typeface="Wingdings"/>
              </a:rPr>
              <a:t>	Écarts entre le prévisionnel et le réel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2000" b="0" dirty="0">
                <a:cs typeface="Times New Roman" pitchFamily="18" charset="0"/>
                <a:sym typeface="Wingdings"/>
              </a:rPr>
              <a:t>		Sources / causes de ces écarts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2000" b="0" dirty="0">
                <a:cs typeface="Times New Roman" pitchFamily="18" charset="0"/>
                <a:sym typeface="Wingdings"/>
              </a:rPr>
              <a:t>		…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4EF4210-4567-477E-963D-C479A3B7AFFF}"/>
              </a:ext>
            </a:extLst>
          </p:cNvPr>
          <p:cNvSpPr txBox="1"/>
          <p:nvPr/>
        </p:nvSpPr>
        <p:spPr>
          <a:xfrm>
            <a:off x="4561924" y="465550"/>
            <a:ext cx="720000" cy="380480"/>
          </a:xfrm>
          <a:prstGeom prst="rect">
            <a:avLst/>
          </a:prstGeom>
          <a:solidFill>
            <a:srgbClr val="006EC0"/>
          </a:solidFill>
          <a:ln w="28575">
            <a:solidFill>
              <a:schemeClr val="bg1"/>
            </a:solidFill>
          </a:ln>
        </p:spPr>
        <p:txBody>
          <a:bodyPr wrap="square" tIns="36000" bIns="36000" rtlCol="0">
            <a:spAutoFit/>
          </a:bodyPr>
          <a:lstStyle>
            <a:defPPr>
              <a:defRPr lang="fr-FR"/>
            </a:defPPr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868800295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2000" tmFilter="0, 0; .2, .5; .8, .5; 1, 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1000" autoRev="1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200"/>
                            </p:stCondLst>
                            <p:childTnLst>
                              <p:par>
                                <p:cTn id="3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2000" tmFilter="0, 0; .2, .5; .8, .5; 1, 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1000" autoRev="1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500"/>
                            </p:stCondLst>
                            <p:childTnLst>
                              <p:par>
                                <p:cTn id="55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6" dur="2000" tmFilter="0, 0; .2, .5; .8, .5; 1, 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10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700"/>
                            </p:stCondLst>
                            <p:childTnLst>
                              <p:par>
                                <p:cTn id="59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0" dur="2000" tmFilter="0, 0; .2, .5; .8, .5; 1, 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1000" autoRev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7700"/>
                            </p:stCondLst>
                            <p:childTnLst>
                              <p:par>
                                <p:cTn id="63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2000" tmFilter="0, 0; .2, .5; .8, .5; 1, 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1000" autoRev="1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1900"/>
                            </p:stCondLst>
                            <p:childTnLst>
                              <p:par>
                                <p:cTn id="67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8" dur="2000" tmFilter="0, 0; .2, .5; .8, .5; 1, 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1000" autoRev="1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6100"/>
                            </p:stCondLst>
                            <p:childTnLst>
                              <p:par>
                                <p:cTn id="71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2" dur="2000" tmFilter="0, 0; .2, .5; .8, .5; 1, 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1000" autoRev="1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100"/>
                            </p:stCondLst>
                            <p:childTnLst>
                              <p:par>
                                <p:cTn id="75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6" dur="2000" tmFilter="0, 0; .2, .5; .8, .5; 1, 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1000" autoRev="1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3" grpId="0" autoUpdateAnimBg="0"/>
      <p:bldP spid="51" grpId="0" uiExpand="1" build="p" advAuto="1500"/>
      <p:bldP spid="51" grpId="1" build="allAtOnce"/>
      <p:bldP spid="6" grpId="0"/>
      <p:bldP spid="7" grpId="0" uiExpand="1" build="p" advAuto="1500"/>
      <p:bldP spid="7" grpId="1" build="allAtOnce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1384300" y="2545685"/>
            <a:ext cx="7759700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l" eaLnBrk="1" hangingPunct="1">
              <a:spcBef>
                <a:spcPts val="1200"/>
              </a:spcBef>
              <a:buFont typeface="Wingdings" pitchFamily="2" charset="2"/>
              <a:buChar char="°"/>
              <a:tabLst>
                <a:tab pos="1701800" algn="l"/>
              </a:tabLst>
            </a:pPr>
            <a:r>
              <a:rPr lang="fr-FR" altLang="fr-FR" sz="2400" dirty="0">
                <a:solidFill>
                  <a:srgbClr val="0070C0"/>
                </a:solidFill>
                <a:cs typeface="Times New Roman" pitchFamily="18" charset="0"/>
                <a:sym typeface="Wingdings"/>
              </a:rPr>
              <a:t>L’origine du projet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b="0" dirty="0">
                <a:cs typeface="Times New Roman" pitchFamily="18" charset="0"/>
                <a:sym typeface="Wingdings"/>
              </a:rPr>
              <a:t>Expliquer le contexte, citer le(s) clients(s), le directeur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588" y="2008188"/>
            <a:ext cx="1382712" cy="830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fld id="{B1D5369B-F457-4026-B489-74DB33124BE2}" type="slidenum">
              <a:rPr lang="fr-FR" sz="4800">
                <a:solidFill>
                  <a:schemeClr val="bg1">
                    <a:lumMod val="65000"/>
                  </a:schemeClr>
                </a:solidFill>
              </a:rPr>
              <a:pPr>
                <a:defRPr/>
              </a:pPr>
              <a:t>8</a:t>
            </a:fld>
            <a:endParaRPr lang="fr-FR" sz="4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384300" y="3648506"/>
            <a:ext cx="77597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l" eaLnBrk="1" hangingPunct="1">
              <a:spcBef>
                <a:spcPts val="1200"/>
              </a:spcBef>
              <a:buFont typeface="Wingdings" pitchFamily="2" charset="2"/>
              <a:buChar char="°"/>
              <a:tabLst>
                <a:tab pos="1701800" algn="l"/>
              </a:tabLst>
            </a:pPr>
            <a:r>
              <a:rPr lang="fr-FR" altLang="fr-FR" sz="2400" dirty="0">
                <a:solidFill>
                  <a:srgbClr val="0070C0"/>
                </a:solidFill>
                <a:cs typeface="Times New Roman" pitchFamily="18" charset="0"/>
                <a:sym typeface="Wingdings"/>
              </a:rPr>
              <a:t>L’explication de la demande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b="0" dirty="0">
                <a:cs typeface="Times New Roman" pitchFamily="18" charset="0"/>
                <a:sym typeface="Wingdings"/>
              </a:rPr>
              <a:t>Présenter ce qui est demandé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2000" b="0" dirty="0">
                <a:cs typeface="Times New Roman" pitchFamily="18" charset="0"/>
                <a:sym typeface="Wingdings"/>
              </a:rPr>
              <a:t>	Présenter les moyens matériels et logiciels</a:t>
            </a: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1384300" y="5157225"/>
            <a:ext cx="77597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l" eaLnBrk="1" hangingPunct="1">
              <a:spcBef>
                <a:spcPts val="1200"/>
              </a:spcBef>
              <a:buFont typeface="Wingdings" pitchFamily="2" charset="2"/>
              <a:buChar char="°"/>
              <a:tabLst>
                <a:tab pos="1701800" algn="l"/>
              </a:tabLst>
            </a:pPr>
            <a:r>
              <a:rPr lang="fr-FR" altLang="fr-FR" sz="2400" dirty="0">
                <a:solidFill>
                  <a:srgbClr val="0070C0"/>
                </a:solidFill>
                <a:cs typeface="Times New Roman" pitchFamily="18" charset="0"/>
                <a:sym typeface="Wingdings"/>
              </a:rPr>
              <a:t>Les éléments techniques du CDC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b="0" dirty="0">
                <a:cs typeface="Times New Roman" pitchFamily="18" charset="0"/>
                <a:sym typeface="Wingdings"/>
              </a:rPr>
              <a:t>Présenter de(s) critères cruciaux de conception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2000" b="0" dirty="0">
                <a:cs typeface="Times New Roman" pitchFamily="18" charset="0"/>
                <a:sym typeface="Wingdings"/>
              </a:rPr>
              <a:t>	Préciser vos recherches / dialogues complémentaires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1C7BA36-A081-4D05-AC0F-2DCBCE710AD9}"/>
              </a:ext>
            </a:extLst>
          </p:cNvPr>
          <p:cNvSpPr txBox="1"/>
          <p:nvPr/>
        </p:nvSpPr>
        <p:spPr>
          <a:xfrm>
            <a:off x="5837451" y="465550"/>
            <a:ext cx="720000" cy="380480"/>
          </a:xfrm>
          <a:prstGeom prst="rect">
            <a:avLst/>
          </a:prstGeom>
          <a:solidFill>
            <a:srgbClr val="006EC0"/>
          </a:solidFill>
          <a:ln w="28575">
            <a:solidFill>
              <a:schemeClr val="bg1"/>
            </a:solidFill>
          </a:ln>
        </p:spPr>
        <p:txBody>
          <a:bodyPr wrap="square" tIns="36000" bIns="36000" rtlCol="0">
            <a:spAutoFit/>
          </a:bodyPr>
          <a:lstStyle>
            <a:defPPr>
              <a:defRPr lang="fr-FR"/>
            </a:defPPr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II</a:t>
            </a:r>
          </a:p>
        </p:txBody>
      </p:sp>
      <p:sp>
        <p:nvSpPr>
          <p:cNvPr id="21" name="Text Box 13">
            <a:extLst>
              <a:ext uri="{FF2B5EF4-FFF2-40B4-BE49-F238E27FC236}">
                <a16:creationId xmlns:a16="http://schemas.microsoft.com/office/drawing/2014/main" id="{D007880E-3D53-487C-BA04-4E30BF895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3595" y="911622"/>
            <a:ext cx="461040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3200" dirty="0">
                <a:solidFill>
                  <a:srgbClr val="0070C0"/>
                </a:solidFill>
                <a:cs typeface="Times New Roman" pitchFamily="18" charset="0"/>
              </a:rPr>
              <a:t>Les # du cahier des charges</a:t>
            </a:r>
          </a:p>
        </p:txBody>
      </p:sp>
    </p:spTree>
    <p:extLst>
      <p:ext uri="{BB962C8B-B14F-4D97-AF65-F5344CB8AC3E}">
        <p14:creationId xmlns:p14="http://schemas.microsoft.com/office/powerpoint/2010/main" val="393142669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2000" tmFilter="0, 0; .2, .5; .8, .5; 1, 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1000" autoRev="1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400"/>
                            </p:stCondLst>
                            <p:childTnLst>
                              <p:par>
                                <p:cTn id="32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2000" tmFilter="0, 0; .2, .5; .8, .5; 1, 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1000" autoRev="1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200"/>
                            </p:stCondLst>
                            <p:childTnLst>
                              <p:par>
                                <p:cTn id="36" presetID="10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1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1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700"/>
                            </p:stCondLst>
                            <p:childTnLst>
                              <p:par>
                                <p:cTn id="46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7" dur="2000" tmFilter="0, 0; .2, .5; .8, .5; 1, 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10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7300"/>
                            </p:stCondLst>
                            <p:childTnLst>
                              <p:par>
                                <p:cTn id="50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1" dur="2000" tmFilter="0, 0; .2, .5; .8, .5; 1, 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1000" autoRev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1100"/>
                            </p:stCondLst>
                            <p:childTnLst>
                              <p:par>
                                <p:cTn id="54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5" dur="2000" tmFilter="0, 0; .2, .5; .8, .5; 1, 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1000" autoRev="1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100"/>
                            </p:stCondLst>
                            <p:childTnLst>
                              <p:par>
                                <p:cTn id="58" presetID="10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1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1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6600"/>
                            </p:stCondLst>
                            <p:childTnLst>
                              <p:par>
                                <p:cTn id="68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9" dur="20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100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400"/>
                            </p:stCondLst>
                            <p:childTnLst>
                              <p:par>
                                <p:cTn id="72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3" dur="2000" tmFilter="0, 0; .2, .5; .8, .5; 1, 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1000" autoRev="1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0"/>
                            </p:stCondLst>
                            <p:childTnLst>
                              <p:par>
                                <p:cTn id="76" presetID="26" presetClass="emph" presetSubtype="0" fill="hold" grpId="0" nodeType="afterEffect">
                                  <p:stCondLst>
                                    <p:cond delay="2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7" dur="2000" tmFilter="0, 0; .2, .5; .8, .5; 1, 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1000" autoRev="1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build="p" advAuto="1500"/>
      <p:bldP spid="51" grpId="1" build="allAtOnce"/>
      <p:bldP spid="6" grpId="0"/>
      <p:bldP spid="7" grpId="0" build="p" advAuto="1500"/>
      <p:bldP spid="7" grpId="1" build="allAtOnce"/>
      <p:bldP spid="19" grpId="0" build="p" advAuto="1500"/>
      <p:bldP spid="19" grpId="1" build="allAtOnce"/>
      <p:bldP spid="20" grpId="0" animBg="1"/>
      <p:bldP spid="2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1392315" y="2545685"/>
            <a:ext cx="77597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3600" dirty="0">
                <a:cs typeface="Times New Roman" pitchFamily="18" charset="0"/>
                <a:sym typeface="Wingdings"/>
              </a:rPr>
              <a:t>IMPORTANT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1798" y="2008188"/>
            <a:ext cx="1302292" cy="830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fld id="{B1D5369B-F457-4026-B489-74DB33124BE2}" type="slidenum">
              <a:rPr lang="fr-FR" sz="4800">
                <a:solidFill>
                  <a:schemeClr val="bg1">
                    <a:lumMod val="65000"/>
                  </a:schemeClr>
                </a:solidFill>
              </a:rPr>
              <a:pPr>
                <a:defRPr/>
              </a:pPr>
              <a:t>9</a:t>
            </a:fld>
            <a:endParaRPr lang="fr-FR" sz="4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384300" y="3275380"/>
            <a:ext cx="7759700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l" eaLnBrk="1" hangingPunct="1">
              <a:spcBef>
                <a:spcPts val="1200"/>
              </a:spcBef>
              <a:buFont typeface="Wingdings" pitchFamily="2" charset="2"/>
              <a:buChar char="°"/>
              <a:tabLst>
                <a:tab pos="17018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Un maximum de chiffres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b="0" dirty="0">
                <a:cs typeface="Times New Roman" pitchFamily="18" charset="0"/>
                <a:sym typeface="Wingdings"/>
              </a:rPr>
              <a:t>Justifiés, expliqués, avec des calculs si nécessaire…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1344090" y="4326094"/>
            <a:ext cx="7759700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l" eaLnBrk="1" hangingPunct="1">
              <a:spcBef>
                <a:spcPts val="1200"/>
              </a:spcBef>
              <a:buFont typeface="Wingdings" pitchFamily="2" charset="2"/>
              <a:buChar char="°"/>
              <a:tabLst>
                <a:tab pos="17018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Un maximum de documentation</a:t>
            </a:r>
          </a:p>
          <a:p>
            <a:pPr algn="l" eaLnBrk="1" hangingPunct="1">
              <a:spcBef>
                <a:spcPts val="600"/>
              </a:spcBef>
              <a:tabLst>
                <a:tab pos="901700" algn="l"/>
              </a:tabLst>
            </a:pPr>
            <a:r>
              <a:rPr lang="fr-FR" altLang="fr-FR" sz="2400" dirty="0">
                <a:cs typeface="Times New Roman" pitchFamily="18" charset="0"/>
                <a:sym typeface="Wingdings"/>
              </a:rPr>
              <a:t>	</a:t>
            </a:r>
            <a:r>
              <a:rPr lang="fr-FR" altLang="fr-FR" sz="2000" b="0" dirty="0">
                <a:cs typeface="Times New Roman" pitchFamily="18" charset="0"/>
                <a:sym typeface="Wingdings"/>
              </a:rPr>
              <a:t>Présentée, commentée, justifiée</a:t>
            </a:r>
          </a:p>
        </p:txBody>
      </p:sp>
      <p:sp>
        <p:nvSpPr>
          <p:cNvPr id="21" name="Text Box 13">
            <a:extLst>
              <a:ext uri="{FF2B5EF4-FFF2-40B4-BE49-F238E27FC236}">
                <a16:creationId xmlns:a16="http://schemas.microsoft.com/office/drawing/2014/main" id="{B43091CE-4973-4061-97DC-60654D2E8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3595" y="911622"/>
            <a:ext cx="461040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</a:tabLs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3200" dirty="0">
                <a:solidFill>
                  <a:srgbClr val="0070C0"/>
                </a:solidFill>
                <a:cs typeface="Times New Roman" pitchFamily="18" charset="0"/>
              </a:rPr>
              <a:t>Les # du cahier des charges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D43DA7B1-B64D-46DC-9F84-163B9466C9C2}"/>
              </a:ext>
            </a:extLst>
          </p:cNvPr>
          <p:cNvSpPr txBox="1"/>
          <p:nvPr/>
        </p:nvSpPr>
        <p:spPr>
          <a:xfrm>
            <a:off x="5837451" y="465550"/>
            <a:ext cx="720000" cy="380480"/>
          </a:xfrm>
          <a:prstGeom prst="rect">
            <a:avLst/>
          </a:prstGeom>
          <a:solidFill>
            <a:srgbClr val="006EC0"/>
          </a:solidFill>
          <a:ln w="28575">
            <a:solidFill>
              <a:schemeClr val="bg1"/>
            </a:solidFill>
          </a:ln>
        </p:spPr>
        <p:txBody>
          <a:bodyPr wrap="square" tIns="36000" bIns="36000" rtlCol="0">
            <a:spAutoFit/>
          </a:bodyPr>
          <a:lstStyle>
            <a:defPPr>
              <a:defRPr lang="fr-FR"/>
            </a:defPPr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II</a:t>
            </a:r>
          </a:p>
        </p:txBody>
      </p:sp>
    </p:spTree>
    <p:extLst>
      <p:ext uri="{BB962C8B-B14F-4D97-AF65-F5344CB8AC3E}">
        <p14:creationId xmlns:p14="http://schemas.microsoft.com/office/powerpoint/2010/main" val="4286103165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6" presetClass="emph" presetSubtype="0" fill="hold" grpId="0" nodeType="afterEffect">
                                  <p:stCondLst>
                                    <p:cond delay="1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2000" tmFilter="0, 0; .2, .5; .8, .5; 1, 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10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100"/>
                            </p:stCondLst>
                            <p:childTnLst>
                              <p:par>
                                <p:cTn id="27" presetID="26" presetClass="emph" presetSubtype="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900"/>
                            </p:stCondLst>
                            <p:childTnLst>
                              <p:par>
                                <p:cTn id="3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400"/>
                            </p:stCondLst>
                            <p:childTnLst>
                              <p:par>
                                <p:cTn id="38" presetID="26" presetClass="emph" presetSubtype="0" fill="hold" grpId="0" nodeType="afterEffect">
                                  <p:stCondLst>
                                    <p:cond delay="1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9" dur="2000" tmFilter="0, 0; .2, .5; .8, .5; 1, 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000" autoRev="1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500"/>
                            </p:stCondLst>
                            <p:childTnLst>
                              <p:par>
                                <p:cTn id="42" presetID="26" presetClass="emph" presetSubtype="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2000" tmFilter="0, 0; .2, .5; .8, .5; 1, 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1000" autoRev="1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6" grpId="0"/>
      <p:bldP spid="7" grpId="0" build="p" advAuto="1500"/>
      <p:bldP spid="7" grpId="1" build="allAtOnce"/>
      <p:bldP spid="20" grpId="0" build="p" advAuto="1500"/>
      <p:bldP spid="20" grpId="1" build="allAtOnce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8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8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5820</TotalTime>
  <Words>909</Words>
  <Application>Microsoft Office PowerPoint</Application>
  <PresentationFormat>Affichage à l'écran (4:3)</PresentationFormat>
  <Paragraphs>194</Paragraphs>
  <Slides>16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4" baseType="lpstr">
      <vt:lpstr>Arial</vt:lpstr>
      <vt:lpstr>Calibri</vt:lpstr>
      <vt:lpstr>Monotype Sorts</vt:lpstr>
      <vt:lpstr>Times New Roman</vt:lpstr>
      <vt:lpstr>Verdana</vt:lpstr>
      <vt:lpstr>Wingdings</vt:lpstr>
      <vt:lpstr>Wingdings 2</vt:lpstr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Caractéristique d’une liaison</dc:title>
  <dc:creator>Setf</dc:creator>
  <cp:lastModifiedBy>A SBTSSI</cp:lastModifiedBy>
  <cp:revision>1547</cp:revision>
  <dcterms:created xsi:type="dcterms:W3CDTF">2004-02-01T16:09:29Z</dcterms:created>
  <dcterms:modified xsi:type="dcterms:W3CDTF">2022-03-24T12:57:40Z</dcterms:modified>
</cp:coreProperties>
</file>